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 id="2147483754" r:id="rId2"/>
  </p:sldMasterIdLst>
  <p:sldIdLst>
    <p:sldId id="256" r:id="rId3"/>
    <p:sldId id="275" r:id="rId4"/>
    <p:sldId id="276" r:id="rId5"/>
    <p:sldId id="293" r:id="rId6"/>
    <p:sldId id="294" r:id="rId7"/>
    <p:sldId id="310" r:id="rId8"/>
    <p:sldId id="311" r:id="rId9"/>
    <p:sldId id="295" r:id="rId10"/>
    <p:sldId id="312" r:id="rId11"/>
    <p:sldId id="296" r:id="rId12"/>
    <p:sldId id="257" r:id="rId13"/>
    <p:sldId id="258" r:id="rId14"/>
    <p:sldId id="307" r:id="rId15"/>
    <p:sldId id="306" r:id="rId16"/>
    <p:sldId id="297" r:id="rId17"/>
    <p:sldId id="259" r:id="rId18"/>
    <p:sldId id="278" r:id="rId19"/>
    <p:sldId id="279" r:id="rId20"/>
    <p:sldId id="280" r:id="rId21"/>
    <p:sldId id="281" r:id="rId22"/>
    <p:sldId id="282" r:id="rId23"/>
    <p:sldId id="299" r:id="rId24"/>
    <p:sldId id="283" r:id="rId25"/>
    <p:sldId id="308" r:id="rId26"/>
    <p:sldId id="287" r:id="rId27"/>
    <p:sldId id="288" r:id="rId28"/>
    <p:sldId id="289" r:id="rId29"/>
    <p:sldId id="290" r:id="rId30"/>
    <p:sldId id="264" r:id="rId31"/>
    <p:sldId id="265" r:id="rId32"/>
    <p:sldId id="305" r:id="rId33"/>
    <p:sldId id="268" r:id="rId34"/>
    <p:sldId id="291" r:id="rId35"/>
    <p:sldId id="269" r:id="rId36"/>
    <p:sldId id="313" r:id="rId37"/>
    <p:sldId id="277" r:id="rId38"/>
    <p:sldId id="300" r:id="rId39"/>
    <p:sldId id="301" r:id="rId40"/>
    <p:sldId id="303" r:id="rId41"/>
  </p:sldIdLst>
  <p:sldSz cx="9144000" cy="6858000" type="screen4x3"/>
  <p:notesSz cx="7010400" cy="9236075"/>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1" autoAdjust="0"/>
    <p:restoredTop sz="94595" autoAdjust="0"/>
  </p:normalViewPr>
  <p:slideViewPr>
    <p:cSldViewPr>
      <p:cViewPr varScale="1">
        <p:scale>
          <a:sx n="84" d="100"/>
          <a:sy n="84" d="100"/>
        </p:scale>
        <p:origin x="-1402"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9"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sp>
          <p:nvSpPr>
            <p:cNvPr id="6"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 name="Freeform 10"/>
            <p:cNvSpPr>
              <a:spLocks/>
            </p:cNvSpPr>
            <p:nvPr/>
          </p:nvSpPr>
          <p:spPr bwMode="hidden">
            <a:xfrm>
              <a:off x="0" y="0"/>
              <a:ext cx="5758" cy="1776"/>
            </a:xfrm>
            <a:custGeom>
              <a:avLst/>
              <a:gdLst>
                <a:gd name="T0" fmla="*/ 0 w 5740"/>
                <a:gd name="T1" fmla="*/ 0 h 1906"/>
                <a:gd name="T2" fmla="*/ 0 w 5740"/>
                <a:gd name="T3" fmla="*/ 1084 h 1906"/>
                <a:gd name="T4" fmla="*/ 5884 w 5740"/>
                <a:gd name="T5" fmla="*/ 1084 h 1906"/>
                <a:gd name="T6" fmla="*/ 588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0971"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en-US" altLang="en-US" noProof="0" smtClean="0"/>
              <a:t>Click to edit Master title style</a:t>
            </a:r>
          </a:p>
        </p:txBody>
      </p:sp>
      <p:sp>
        <p:nvSpPr>
          <p:cNvPr id="4097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altLang="en-US" noProof="0" smtClean="0"/>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n-US" alt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lt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FFD0B53F-ABAE-4272-8342-46D59948C6BF}" type="slidenum">
              <a:rPr lang="en-US" altLang="en-US"/>
              <a:pPr>
                <a:defRPr/>
              </a:pPr>
              <a:t>‹#›</a:t>
            </a:fld>
            <a:endParaRPr lang="en-US" altLang="en-US"/>
          </a:p>
        </p:txBody>
      </p:sp>
    </p:spTree>
    <p:extLst>
      <p:ext uri="{BB962C8B-B14F-4D97-AF65-F5344CB8AC3E}">
        <p14:creationId xmlns:p14="http://schemas.microsoft.com/office/powerpoint/2010/main" val="4001196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
          <p:cNvSpPr>
            <a:spLocks noGrp="1" noChangeArrowheads="1"/>
          </p:cNvSpPr>
          <p:nvPr>
            <p:ph type="sldNum" sz="quarter" idx="11"/>
          </p:nvPr>
        </p:nvSpPr>
        <p:spPr>
          <a:ln/>
        </p:spPr>
        <p:txBody>
          <a:bodyPr/>
          <a:lstStyle>
            <a:lvl1pPr>
              <a:defRPr/>
            </a:lvl1pPr>
          </a:lstStyle>
          <a:p>
            <a:pPr>
              <a:defRPr/>
            </a:pPr>
            <a:fld id="{AF0E2EDE-EBB8-4E30-8E17-4B579D93E72F}" type="slidenum">
              <a:rPr lang="en-US" altLang="en-US"/>
              <a:pPr>
                <a:defRPr/>
              </a:pPr>
              <a:t>‹#›</a:t>
            </a:fld>
            <a:endParaRPr lang="en-US" alt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119300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
          <p:cNvSpPr>
            <a:spLocks noGrp="1" noChangeArrowheads="1"/>
          </p:cNvSpPr>
          <p:nvPr>
            <p:ph type="sldNum" sz="quarter" idx="11"/>
          </p:nvPr>
        </p:nvSpPr>
        <p:spPr>
          <a:ln/>
        </p:spPr>
        <p:txBody>
          <a:bodyPr/>
          <a:lstStyle>
            <a:lvl1pPr>
              <a:defRPr/>
            </a:lvl1pPr>
          </a:lstStyle>
          <a:p>
            <a:pPr>
              <a:defRPr/>
            </a:pPr>
            <a:fld id="{F68514A2-E0B4-49FC-A9ED-D7B17E610CBF}" type="slidenum">
              <a:rPr lang="en-US" altLang="en-US"/>
              <a:pPr>
                <a:defRPr/>
              </a:pPr>
              <a:t>‹#›</a:t>
            </a:fld>
            <a:endParaRPr lang="en-US" alt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8671457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endParaRPr>
              </a:p>
            </p:txBody>
          </p:sp>
          <p:sp>
            <p:nvSpPr>
              <p:cNvPr id="9"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endParaRPr>
              </a:p>
            </p:txBody>
          </p:sp>
          <p:sp>
            <p:nvSpPr>
              <p:cNvPr id="10"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endParaRPr>
              </a:p>
            </p:txBody>
          </p:sp>
        </p:grpSp>
        <p:sp>
          <p:nvSpPr>
            <p:cNvPr id="6"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1084 h 1906"/>
                <a:gd name="T4" fmla="*/ 5884 w 5740"/>
                <a:gd name="T5" fmla="*/ 1084 h 1906"/>
                <a:gd name="T6" fmla="*/ 588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0971"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en-US" altLang="en-US" noProof="0" smtClean="0"/>
              <a:t>Click to edit Master title style</a:t>
            </a:r>
          </a:p>
        </p:txBody>
      </p:sp>
      <p:sp>
        <p:nvSpPr>
          <p:cNvPr id="4097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altLang="en-US" noProof="0" smtClean="0"/>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n-US" alt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lt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C9237F13-045C-4AC1-81B1-0AB7267B6A7D}" type="slidenum">
              <a:rPr lang="en-US" altLang="en-US"/>
              <a:pPr>
                <a:defRPr/>
              </a:pPr>
              <a:t>‹#›</a:t>
            </a:fld>
            <a:endParaRPr lang="en-US" altLang="en-US"/>
          </a:p>
        </p:txBody>
      </p:sp>
    </p:spTree>
    <p:extLst>
      <p:ext uri="{BB962C8B-B14F-4D97-AF65-F5344CB8AC3E}">
        <p14:creationId xmlns:p14="http://schemas.microsoft.com/office/powerpoint/2010/main" val="23689415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
          <p:cNvSpPr>
            <a:spLocks noGrp="1" noChangeArrowheads="1"/>
          </p:cNvSpPr>
          <p:nvPr>
            <p:ph type="sldNum" sz="quarter" idx="11"/>
          </p:nvPr>
        </p:nvSpPr>
        <p:spPr>
          <a:ln/>
        </p:spPr>
        <p:txBody>
          <a:bodyPr/>
          <a:lstStyle>
            <a:lvl1pPr>
              <a:defRPr/>
            </a:lvl1pPr>
          </a:lstStyle>
          <a:p>
            <a:pPr>
              <a:defRPr/>
            </a:pPr>
            <a:fld id="{8B4C53B4-2A8D-4F00-8E34-576B1D93A0D4}" type="slidenum">
              <a:rPr lang="en-US" altLang="en-US"/>
              <a:pPr>
                <a:defRPr/>
              </a:pPr>
              <a:t>‹#›</a:t>
            </a:fld>
            <a:endParaRPr lang="en-US" alt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4305609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
          <p:cNvSpPr>
            <a:spLocks noGrp="1" noChangeArrowheads="1"/>
          </p:cNvSpPr>
          <p:nvPr>
            <p:ph type="sldNum" sz="quarter" idx="11"/>
          </p:nvPr>
        </p:nvSpPr>
        <p:spPr>
          <a:ln/>
        </p:spPr>
        <p:txBody>
          <a:bodyPr/>
          <a:lstStyle>
            <a:lvl1pPr>
              <a:defRPr/>
            </a:lvl1pPr>
          </a:lstStyle>
          <a:p>
            <a:pPr>
              <a:defRPr/>
            </a:pPr>
            <a:fld id="{F8800225-9C19-47D1-9B05-858CA34F1310}" type="slidenum">
              <a:rPr lang="en-US" altLang="en-US"/>
              <a:pPr>
                <a:defRPr/>
              </a:pPr>
              <a:t>‹#›</a:t>
            </a:fld>
            <a:endParaRPr lang="en-US" alt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9771806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3"/>
          <p:cNvSpPr>
            <a:spLocks noGrp="1" noChangeArrowheads="1"/>
          </p:cNvSpPr>
          <p:nvPr>
            <p:ph type="sldNum" sz="quarter" idx="11"/>
          </p:nvPr>
        </p:nvSpPr>
        <p:spPr>
          <a:ln/>
        </p:spPr>
        <p:txBody>
          <a:bodyPr/>
          <a:lstStyle>
            <a:lvl1pPr>
              <a:defRPr/>
            </a:lvl1pPr>
          </a:lstStyle>
          <a:p>
            <a:pPr>
              <a:defRPr/>
            </a:pPr>
            <a:fld id="{090D058B-A023-4ADD-B4B2-5CB5A3BD91D1}" type="slidenum">
              <a:rPr lang="en-US" altLang="en-US"/>
              <a:pPr>
                <a:defRPr/>
              </a:pPr>
              <a:t>‹#›</a:t>
            </a:fld>
            <a:endParaRPr lang="en-US" alt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507240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3"/>
          <p:cNvSpPr>
            <a:spLocks noGrp="1" noChangeArrowheads="1"/>
          </p:cNvSpPr>
          <p:nvPr>
            <p:ph type="sldNum" sz="quarter" idx="11"/>
          </p:nvPr>
        </p:nvSpPr>
        <p:spPr>
          <a:ln/>
        </p:spPr>
        <p:txBody>
          <a:bodyPr/>
          <a:lstStyle>
            <a:lvl1pPr>
              <a:defRPr/>
            </a:lvl1pPr>
          </a:lstStyle>
          <a:p>
            <a:pPr>
              <a:defRPr/>
            </a:pPr>
            <a:fld id="{5F0F4206-C344-4900-BA8D-2F7EF3CFFDA8}" type="slidenum">
              <a:rPr lang="en-US" altLang="en-US"/>
              <a:pPr>
                <a:defRPr/>
              </a:pPr>
              <a:t>‹#›</a:t>
            </a:fld>
            <a:endParaRPr lang="en-US" alt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9021555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3"/>
          <p:cNvSpPr>
            <a:spLocks noGrp="1" noChangeArrowheads="1"/>
          </p:cNvSpPr>
          <p:nvPr>
            <p:ph type="sldNum" sz="quarter" idx="11"/>
          </p:nvPr>
        </p:nvSpPr>
        <p:spPr>
          <a:ln/>
        </p:spPr>
        <p:txBody>
          <a:bodyPr/>
          <a:lstStyle>
            <a:lvl1pPr>
              <a:defRPr/>
            </a:lvl1pPr>
          </a:lstStyle>
          <a:p>
            <a:pPr>
              <a:defRPr/>
            </a:pPr>
            <a:fld id="{37966CF4-E64E-47D0-8424-D72A25D2A290}" type="slidenum">
              <a:rPr lang="en-US" altLang="en-US"/>
              <a:pPr>
                <a:defRPr/>
              </a:pPr>
              <a:t>‹#›</a:t>
            </a:fld>
            <a:endParaRPr lang="en-US" alt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9060681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3"/>
          <p:cNvSpPr>
            <a:spLocks noGrp="1" noChangeArrowheads="1"/>
          </p:cNvSpPr>
          <p:nvPr>
            <p:ph type="sldNum" sz="quarter" idx="11"/>
          </p:nvPr>
        </p:nvSpPr>
        <p:spPr>
          <a:ln/>
        </p:spPr>
        <p:txBody>
          <a:bodyPr/>
          <a:lstStyle>
            <a:lvl1pPr>
              <a:defRPr/>
            </a:lvl1pPr>
          </a:lstStyle>
          <a:p>
            <a:pPr>
              <a:defRPr/>
            </a:pPr>
            <a:fld id="{E4BEF8F5-ECD7-49B6-A295-4DF90DB2E80D}" type="slidenum">
              <a:rPr lang="en-US" altLang="en-US"/>
              <a:pPr>
                <a:defRPr/>
              </a:pPr>
              <a:t>‹#›</a:t>
            </a:fld>
            <a:endParaRPr lang="en-US" alt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6359669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3"/>
          <p:cNvSpPr>
            <a:spLocks noGrp="1" noChangeArrowheads="1"/>
          </p:cNvSpPr>
          <p:nvPr>
            <p:ph type="sldNum" sz="quarter" idx="11"/>
          </p:nvPr>
        </p:nvSpPr>
        <p:spPr>
          <a:ln/>
        </p:spPr>
        <p:txBody>
          <a:bodyPr/>
          <a:lstStyle>
            <a:lvl1pPr>
              <a:defRPr/>
            </a:lvl1pPr>
          </a:lstStyle>
          <a:p>
            <a:pPr>
              <a:defRPr/>
            </a:pPr>
            <a:fld id="{FC1D366B-7ED1-4FEC-98B2-F1E0CC7D7253}" type="slidenum">
              <a:rPr lang="en-US" altLang="en-US"/>
              <a:pPr>
                <a:defRPr/>
              </a:pPr>
              <a:t>‹#›</a:t>
            </a:fld>
            <a:endParaRPr lang="en-US" alt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036671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
          <p:cNvSpPr>
            <a:spLocks noGrp="1" noChangeArrowheads="1"/>
          </p:cNvSpPr>
          <p:nvPr>
            <p:ph type="sldNum" sz="quarter" idx="11"/>
          </p:nvPr>
        </p:nvSpPr>
        <p:spPr>
          <a:ln/>
        </p:spPr>
        <p:txBody>
          <a:bodyPr/>
          <a:lstStyle>
            <a:lvl1pPr>
              <a:defRPr/>
            </a:lvl1pPr>
          </a:lstStyle>
          <a:p>
            <a:pPr>
              <a:defRPr/>
            </a:pPr>
            <a:fld id="{D65E0FFA-106B-4249-A1F2-0F0C28BA5F83}" type="slidenum">
              <a:rPr lang="en-US" altLang="en-US"/>
              <a:pPr>
                <a:defRPr/>
              </a:pPr>
              <a:t>‹#›</a:t>
            </a:fld>
            <a:endParaRPr lang="en-US" alt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5257289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3"/>
          <p:cNvSpPr>
            <a:spLocks noGrp="1" noChangeArrowheads="1"/>
          </p:cNvSpPr>
          <p:nvPr>
            <p:ph type="sldNum" sz="quarter" idx="11"/>
          </p:nvPr>
        </p:nvSpPr>
        <p:spPr>
          <a:ln/>
        </p:spPr>
        <p:txBody>
          <a:bodyPr/>
          <a:lstStyle>
            <a:lvl1pPr>
              <a:defRPr/>
            </a:lvl1pPr>
          </a:lstStyle>
          <a:p>
            <a:pPr>
              <a:defRPr/>
            </a:pPr>
            <a:fld id="{5FAFFD9A-A9A4-4858-8A36-4A55DBC353E9}" type="slidenum">
              <a:rPr lang="en-US" altLang="en-US"/>
              <a:pPr>
                <a:defRPr/>
              </a:pPr>
              <a:t>‹#›</a:t>
            </a:fld>
            <a:endParaRPr lang="en-US" alt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509800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
          <p:cNvSpPr>
            <a:spLocks noGrp="1" noChangeArrowheads="1"/>
          </p:cNvSpPr>
          <p:nvPr>
            <p:ph type="sldNum" sz="quarter" idx="11"/>
          </p:nvPr>
        </p:nvSpPr>
        <p:spPr>
          <a:ln/>
        </p:spPr>
        <p:txBody>
          <a:bodyPr/>
          <a:lstStyle>
            <a:lvl1pPr>
              <a:defRPr/>
            </a:lvl1pPr>
          </a:lstStyle>
          <a:p>
            <a:pPr>
              <a:defRPr/>
            </a:pPr>
            <a:fld id="{D7130832-2F27-448C-A020-2110CFD0903F}" type="slidenum">
              <a:rPr lang="en-US" altLang="en-US"/>
              <a:pPr>
                <a:defRPr/>
              </a:pPr>
              <a:t>‹#›</a:t>
            </a:fld>
            <a:endParaRPr lang="en-US" alt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5793910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
          <p:cNvSpPr>
            <a:spLocks noGrp="1" noChangeArrowheads="1"/>
          </p:cNvSpPr>
          <p:nvPr>
            <p:ph type="sldNum" sz="quarter" idx="11"/>
          </p:nvPr>
        </p:nvSpPr>
        <p:spPr>
          <a:ln/>
        </p:spPr>
        <p:txBody>
          <a:bodyPr/>
          <a:lstStyle>
            <a:lvl1pPr>
              <a:defRPr/>
            </a:lvl1pPr>
          </a:lstStyle>
          <a:p>
            <a:pPr>
              <a:defRPr/>
            </a:pPr>
            <a:fld id="{F583CE6D-3A56-439C-AE91-52AB597DB4C7}" type="slidenum">
              <a:rPr lang="en-US" altLang="en-US"/>
              <a:pPr>
                <a:defRPr/>
              </a:pPr>
              <a:t>‹#›</a:t>
            </a:fld>
            <a:endParaRPr lang="en-US" alt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79909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3"/>
          <p:cNvSpPr>
            <a:spLocks noGrp="1" noChangeArrowheads="1"/>
          </p:cNvSpPr>
          <p:nvPr>
            <p:ph type="sldNum" sz="quarter" idx="11"/>
          </p:nvPr>
        </p:nvSpPr>
        <p:spPr>
          <a:ln/>
        </p:spPr>
        <p:txBody>
          <a:bodyPr/>
          <a:lstStyle>
            <a:lvl1pPr>
              <a:defRPr/>
            </a:lvl1pPr>
          </a:lstStyle>
          <a:p>
            <a:pPr>
              <a:defRPr/>
            </a:pPr>
            <a:fld id="{B76F339B-2DAD-4424-BAD0-9FC96F368C91}" type="slidenum">
              <a:rPr lang="en-US" altLang="en-US"/>
              <a:pPr>
                <a:defRPr/>
              </a:pPr>
              <a:t>‹#›</a:t>
            </a:fld>
            <a:endParaRPr lang="en-US" alt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724269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3"/>
          <p:cNvSpPr>
            <a:spLocks noGrp="1" noChangeArrowheads="1"/>
          </p:cNvSpPr>
          <p:nvPr>
            <p:ph type="sldNum" sz="quarter" idx="11"/>
          </p:nvPr>
        </p:nvSpPr>
        <p:spPr>
          <a:ln/>
        </p:spPr>
        <p:txBody>
          <a:bodyPr/>
          <a:lstStyle>
            <a:lvl1pPr>
              <a:defRPr/>
            </a:lvl1pPr>
          </a:lstStyle>
          <a:p>
            <a:pPr>
              <a:defRPr/>
            </a:pPr>
            <a:fld id="{DD438CED-361A-45E9-8915-DB7789C8B4AD}" type="slidenum">
              <a:rPr lang="en-US" altLang="en-US"/>
              <a:pPr>
                <a:defRPr/>
              </a:pPr>
              <a:t>‹#›</a:t>
            </a:fld>
            <a:endParaRPr lang="en-US" alt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071223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3"/>
          <p:cNvSpPr>
            <a:spLocks noGrp="1" noChangeArrowheads="1"/>
          </p:cNvSpPr>
          <p:nvPr>
            <p:ph type="sldNum" sz="quarter" idx="11"/>
          </p:nvPr>
        </p:nvSpPr>
        <p:spPr>
          <a:ln/>
        </p:spPr>
        <p:txBody>
          <a:bodyPr/>
          <a:lstStyle>
            <a:lvl1pPr>
              <a:defRPr/>
            </a:lvl1pPr>
          </a:lstStyle>
          <a:p>
            <a:pPr>
              <a:defRPr/>
            </a:pPr>
            <a:fld id="{3A9C7A94-3877-4EA1-98F3-B6097E9906C4}" type="slidenum">
              <a:rPr lang="en-US" altLang="en-US"/>
              <a:pPr>
                <a:defRPr/>
              </a:pPr>
              <a:t>‹#›</a:t>
            </a:fld>
            <a:endParaRPr lang="en-US" alt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841942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3"/>
          <p:cNvSpPr>
            <a:spLocks noGrp="1" noChangeArrowheads="1"/>
          </p:cNvSpPr>
          <p:nvPr>
            <p:ph type="sldNum" sz="quarter" idx="11"/>
          </p:nvPr>
        </p:nvSpPr>
        <p:spPr>
          <a:ln/>
        </p:spPr>
        <p:txBody>
          <a:bodyPr/>
          <a:lstStyle>
            <a:lvl1pPr>
              <a:defRPr/>
            </a:lvl1pPr>
          </a:lstStyle>
          <a:p>
            <a:pPr>
              <a:defRPr/>
            </a:pPr>
            <a:fld id="{F9FFC573-9DA3-4E5F-8815-33DE4C77858B}" type="slidenum">
              <a:rPr lang="en-US" altLang="en-US"/>
              <a:pPr>
                <a:defRPr/>
              </a:pPr>
              <a:t>‹#›</a:t>
            </a:fld>
            <a:endParaRPr lang="en-US" alt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822946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3"/>
          <p:cNvSpPr>
            <a:spLocks noGrp="1" noChangeArrowheads="1"/>
          </p:cNvSpPr>
          <p:nvPr>
            <p:ph type="sldNum" sz="quarter" idx="11"/>
          </p:nvPr>
        </p:nvSpPr>
        <p:spPr>
          <a:ln/>
        </p:spPr>
        <p:txBody>
          <a:bodyPr/>
          <a:lstStyle>
            <a:lvl1pPr>
              <a:defRPr/>
            </a:lvl1pPr>
          </a:lstStyle>
          <a:p>
            <a:pPr>
              <a:defRPr/>
            </a:pPr>
            <a:fld id="{F0E1E7C6-6D7C-462A-A7AF-7BAA499CD9DE}" type="slidenum">
              <a:rPr lang="en-US" altLang="en-US"/>
              <a:pPr>
                <a:defRPr/>
              </a:pPr>
              <a:t>‹#›</a:t>
            </a:fld>
            <a:endParaRPr lang="en-US" alt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185366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3"/>
          <p:cNvSpPr>
            <a:spLocks noGrp="1" noChangeArrowheads="1"/>
          </p:cNvSpPr>
          <p:nvPr>
            <p:ph type="sldNum" sz="quarter" idx="11"/>
          </p:nvPr>
        </p:nvSpPr>
        <p:spPr>
          <a:ln/>
        </p:spPr>
        <p:txBody>
          <a:bodyPr/>
          <a:lstStyle>
            <a:lvl1pPr>
              <a:defRPr/>
            </a:lvl1pPr>
          </a:lstStyle>
          <a:p>
            <a:pPr>
              <a:defRPr/>
            </a:pPr>
            <a:fld id="{0CEA46F8-CA53-41DC-AE98-887B6FFDC99C}" type="slidenum">
              <a:rPr lang="en-US" altLang="en-US"/>
              <a:pPr>
                <a:defRPr/>
              </a:pPr>
              <a:t>‹#›</a:t>
            </a:fld>
            <a:endParaRPr lang="en-US" alt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96539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3"/>
          <p:cNvSpPr>
            <a:spLocks noGrp="1" noChangeArrowheads="1"/>
          </p:cNvSpPr>
          <p:nvPr>
            <p:ph type="sldNum" sz="quarter" idx="11"/>
          </p:nvPr>
        </p:nvSpPr>
        <p:spPr>
          <a:ln/>
        </p:spPr>
        <p:txBody>
          <a:bodyPr/>
          <a:lstStyle>
            <a:lvl1pPr>
              <a:defRPr/>
            </a:lvl1pPr>
          </a:lstStyle>
          <a:p>
            <a:pPr>
              <a:defRPr/>
            </a:pPr>
            <a:fld id="{1D64B9A5-D909-450A-B04B-BFB407D8799F}" type="slidenum">
              <a:rPr lang="en-US" altLang="en-US"/>
              <a:pPr>
                <a:defRPr/>
              </a:pPr>
              <a:t>‹#›</a:t>
            </a:fld>
            <a:endParaRPr lang="en-US" alt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83329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ltLang="en-US"/>
          </a:p>
        </p:txBody>
      </p:sp>
      <p:sp>
        <p:nvSpPr>
          <p:cNvPr id="39939" name="Rectangle 3"/>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7167F6D3-62D9-4626-8D68-5A86C1FB8635}" type="slidenum">
              <a:rPr lang="en-US" altLang="en-US"/>
              <a:pPr>
                <a:defRPr/>
              </a:pPr>
              <a:t>‹#›</a:t>
            </a:fld>
            <a:endParaRPr lang="en-US" altLang="en-US"/>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39942"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9943"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9944"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946"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sp>
          <p:nvSpPr>
            <p:cNvPr id="39947"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34" name="Freeform 12"/>
            <p:cNvSpPr>
              <a:spLocks/>
            </p:cNvSpPr>
            <p:nvPr/>
          </p:nvSpPr>
          <p:spPr bwMode="hidden">
            <a:xfrm>
              <a:off x="0" y="0"/>
              <a:ext cx="5758" cy="1776"/>
            </a:xfrm>
            <a:custGeom>
              <a:avLst/>
              <a:gdLst>
                <a:gd name="T0" fmla="*/ 0 w 5740"/>
                <a:gd name="T1" fmla="*/ 0 h 1906"/>
                <a:gd name="T2" fmla="*/ 0 w 5740"/>
                <a:gd name="T3" fmla="*/ 1084 h 1906"/>
                <a:gd name="T4" fmla="*/ 5884 w 5740"/>
                <a:gd name="T5" fmla="*/ 1084 h 1906"/>
                <a:gd name="T6" fmla="*/ 588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9949" name="Rectangle 13"/>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9950" name="Rectangle 14"/>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n-US" altLang="en-US"/>
          </a:p>
        </p:txBody>
      </p:sp>
      <p:sp>
        <p:nvSpPr>
          <p:cNvPr id="39951" name="Rectangle 1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dk2" tx1="lt1" bg2="dk1" tx2="lt2" accent1="accent1" accent2="accent2" accent3="accent3" accent4="accent4" accent5="accent5" accent6="accent6" hlink="hlink" folHlink="folHlink"/>
  <p:sldLayoutIdLst>
    <p:sldLayoutId id="2147483788"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solidFill>
                  <a:srgbClr val="FFFFFF"/>
                </a:solidFill>
                <a:latin typeface="Arial" charset="0"/>
              </a:defRPr>
            </a:lvl1pPr>
          </a:lstStyle>
          <a:p>
            <a:pPr>
              <a:defRPr/>
            </a:pPr>
            <a:endParaRPr lang="en-US" altLang="en-US"/>
          </a:p>
        </p:txBody>
      </p:sp>
      <p:sp>
        <p:nvSpPr>
          <p:cNvPr id="39939" name="Rectangle 3"/>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solidFill>
                  <a:srgbClr val="FFFFFF"/>
                </a:solidFill>
                <a:latin typeface="Arial" charset="0"/>
              </a:defRPr>
            </a:lvl1pPr>
          </a:lstStyle>
          <a:p>
            <a:pPr>
              <a:defRPr/>
            </a:pPr>
            <a:fld id="{C5FCA49A-28AC-42AD-8FEE-BE748A9963D1}" type="slidenum">
              <a:rPr lang="en-US" altLang="en-US"/>
              <a:pPr>
                <a:defRPr/>
              </a:pPr>
              <a:t>‹#›</a:t>
            </a:fld>
            <a:endParaRPr lang="en-US" altLang="en-US"/>
          </a:p>
        </p:txBody>
      </p:sp>
      <p:grpSp>
        <p:nvGrpSpPr>
          <p:cNvPr id="2052" name="Group 4"/>
          <p:cNvGrpSpPr>
            <a:grpSpLocks/>
          </p:cNvGrpSpPr>
          <p:nvPr/>
        </p:nvGrpSpPr>
        <p:grpSpPr bwMode="auto">
          <a:xfrm>
            <a:off x="0" y="0"/>
            <a:ext cx="9140825" cy="6850063"/>
            <a:chOff x="0" y="0"/>
            <a:chExt cx="5758" cy="4315"/>
          </a:xfrm>
        </p:grpSpPr>
        <p:grpSp>
          <p:nvGrpSpPr>
            <p:cNvPr id="2056" name="Group 5"/>
            <p:cNvGrpSpPr>
              <a:grpSpLocks/>
            </p:cNvGrpSpPr>
            <p:nvPr userDrawn="1"/>
          </p:nvGrpSpPr>
          <p:grpSpPr bwMode="auto">
            <a:xfrm>
              <a:off x="1728" y="2230"/>
              <a:ext cx="4027" cy="2085"/>
              <a:chOff x="1728" y="2230"/>
              <a:chExt cx="4027" cy="2085"/>
            </a:xfrm>
          </p:grpSpPr>
          <p:sp>
            <p:nvSpPr>
              <p:cNvPr id="39942"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endParaRPr>
              </a:p>
            </p:txBody>
          </p:sp>
          <p:sp>
            <p:nvSpPr>
              <p:cNvPr id="39943"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endParaRPr>
              </a:p>
            </p:txBody>
          </p:sp>
          <p:sp>
            <p:nvSpPr>
              <p:cNvPr id="39944"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endParaRPr>
              </a:p>
            </p:txBody>
          </p:sp>
          <p:sp>
            <p:nvSpPr>
              <p:cNvPr id="2062"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946"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endParaRPr>
              </a:p>
            </p:txBody>
          </p:sp>
        </p:grpSp>
        <p:sp>
          <p:nvSpPr>
            <p:cNvPr id="39947"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solidFill>
                  <a:srgbClr val="FFFFFF"/>
                </a:solidFill>
              </a:endParaRPr>
            </a:p>
          </p:txBody>
        </p:sp>
        <p:sp>
          <p:nvSpPr>
            <p:cNvPr id="2058" name="Freeform 12"/>
            <p:cNvSpPr>
              <a:spLocks/>
            </p:cNvSpPr>
            <p:nvPr/>
          </p:nvSpPr>
          <p:spPr bwMode="hidden">
            <a:xfrm>
              <a:off x="0" y="0"/>
              <a:ext cx="5758" cy="1776"/>
            </a:xfrm>
            <a:custGeom>
              <a:avLst/>
              <a:gdLst>
                <a:gd name="T0" fmla="*/ 0 w 5740"/>
                <a:gd name="T1" fmla="*/ 0 h 1906"/>
                <a:gd name="T2" fmla="*/ 0 w 5740"/>
                <a:gd name="T3" fmla="*/ 1084 h 1906"/>
                <a:gd name="T4" fmla="*/ 5884 w 5740"/>
                <a:gd name="T5" fmla="*/ 1084 h 1906"/>
                <a:gd name="T6" fmla="*/ 588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9949" name="Rectangle 13"/>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9950" name="Rectangle 14"/>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solidFill>
                  <a:srgbClr val="FFFFFF"/>
                </a:solidFill>
                <a:latin typeface="Arial" charset="0"/>
              </a:defRPr>
            </a:lvl1pPr>
          </a:lstStyle>
          <a:p>
            <a:pPr>
              <a:defRPr/>
            </a:pPr>
            <a:endParaRPr lang="en-US" altLang="en-US"/>
          </a:p>
        </p:txBody>
      </p:sp>
      <p:sp>
        <p:nvSpPr>
          <p:cNvPr id="39951" name="Rectangle 1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dk2" tx1="lt1" bg2="dk1" tx2="lt2" accent1="accent1" accent2="accent2" accent3="accent3" accent4="accent4" accent5="accent5" accent6="accent6" hlink="hlink" folHlink="folHlink"/>
  <p:sldLayoutIdLst>
    <p:sldLayoutId id="2147483789"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wahlen@ausley.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6.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7.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kirotv.com/news/news/detectives-investigating-high-school-hazing/nYQF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bloomberg.com/news/2013-06-20/sodomy-hazing-leaves-13-year-old-victim-outcast-in-colorado-town.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685800" y="1066800"/>
            <a:ext cx="7772400" cy="2590800"/>
          </a:xfrm>
        </p:spPr>
        <p:txBody>
          <a:bodyPr/>
          <a:lstStyle/>
          <a:p>
            <a:pPr eaLnBrk="1" hangingPunct="1">
              <a:defRPr/>
            </a:pPr>
            <a:r>
              <a:rPr lang="en-US" altLang="en-US" sz="4800" dirty="0" smtClean="0"/>
              <a:t>PRINCIPLES OF CONDUCT: </a:t>
            </a:r>
            <a:r>
              <a:rPr lang="en-US" altLang="en-US" dirty="0" smtClean="0"/>
              <a:t/>
            </a:r>
            <a:br>
              <a:rPr lang="en-US" altLang="en-US" dirty="0" smtClean="0"/>
            </a:br>
            <a:r>
              <a:rPr lang="en-US" altLang="en-US" sz="4800" dirty="0" smtClean="0"/>
              <a:t>AN UPDATE ON HAZING</a:t>
            </a:r>
          </a:p>
        </p:txBody>
      </p:sp>
      <p:sp>
        <p:nvSpPr>
          <p:cNvPr id="2051" name="Rectangle 3"/>
          <p:cNvSpPr>
            <a:spLocks noGrp="1" noChangeArrowheads="1"/>
          </p:cNvSpPr>
          <p:nvPr>
            <p:ph type="subTitle" sz="quarter" idx="1"/>
          </p:nvPr>
        </p:nvSpPr>
        <p:spPr/>
        <p:txBody>
          <a:bodyPr/>
          <a:lstStyle/>
          <a:p>
            <a:pPr eaLnBrk="1" hangingPunct="1">
              <a:lnSpc>
                <a:spcPct val="80000"/>
              </a:lnSpc>
              <a:defRPr/>
            </a:pPr>
            <a:r>
              <a:rPr lang="en-US" altLang="en-US" sz="1400" dirty="0" smtClean="0"/>
              <a:t>J. Jeffry Wahlen</a:t>
            </a:r>
          </a:p>
          <a:p>
            <a:pPr eaLnBrk="1" hangingPunct="1">
              <a:lnSpc>
                <a:spcPct val="80000"/>
              </a:lnSpc>
              <a:defRPr/>
            </a:pPr>
            <a:r>
              <a:rPr lang="en-US" altLang="en-US" sz="1400" dirty="0" smtClean="0"/>
              <a:t>School Board Attorney</a:t>
            </a:r>
          </a:p>
          <a:p>
            <a:pPr eaLnBrk="1" hangingPunct="1">
              <a:lnSpc>
                <a:spcPct val="80000"/>
              </a:lnSpc>
              <a:defRPr/>
            </a:pPr>
            <a:r>
              <a:rPr lang="en-US" altLang="en-US" sz="1400" dirty="0" smtClean="0"/>
              <a:t>Ausley &amp; McMullen Law Firm</a:t>
            </a:r>
          </a:p>
          <a:p>
            <a:pPr eaLnBrk="1" hangingPunct="1">
              <a:lnSpc>
                <a:spcPct val="80000"/>
              </a:lnSpc>
              <a:defRPr/>
            </a:pPr>
            <a:r>
              <a:rPr lang="en-US" altLang="en-US" sz="1400" dirty="0" smtClean="0"/>
              <a:t>425.5471</a:t>
            </a:r>
          </a:p>
          <a:p>
            <a:pPr eaLnBrk="1" hangingPunct="1">
              <a:lnSpc>
                <a:spcPct val="80000"/>
              </a:lnSpc>
              <a:defRPr/>
            </a:pPr>
            <a:r>
              <a:rPr lang="en-US" altLang="en-US" sz="1400" dirty="0" smtClean="0">
                <a:hlinkClick r:id="rId2"/>
              </a:rPr>
              <a:t>jwahlen@ausley.com</a:t>
            </a:r>
            <a:endParaRPr lang="en-US" altLang="en-US" sz="1400" dirty="0" smtClean="0"/>
          </a:p>
          <a:p>
            <a:pPr eaLnBrk="1" hangingPunct="1">
              <a:lnSpc>
                <a:spcPct val="80000"/>
              </a:lnSpc>
              <a:defRPr/>
            </a:pPr>
            <a:endParaRPr lang="en-US" altLang="en-US" sz="1400" dirty="0" smtClean="0"/>
          </a:p>
          <a:p>
            <a:pPr eaLnBrk="1" hangingPunct="1">
              <a:lnSpc>
                <a:spcPct val="80000"/>
              </a:lnSpc>
              <a:defRPr/>
            </a:pPr>
            <a:r>
              <a:rPr lang="en-US" altLang="en-US" sz="1400" dirty="0" smtClean="0"/>
              <a:t>March 24, 2014</a:t>
            </a:r>
          </a:p>
        </p:txBody>
      </p:sp>
    </p:spTree>
  </p:cSld>
  <p:clrMapOvr>
    <a:overrideClrMapping bg1="dk2" tx1="lt1" bg2="dk1" tx2="lt2" accent1="accent1" accent2="accent2" accent3="accent3" accent4="accent4" accent5="accent5" accent6="accent6" hlink="hlink" folHlink="folHlink"/>
  </p:clrMapOvr>
  <p:transition advTm="2969"/>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Florida Legislature</a:t>
            </a:r>
            <a:endParaRPr lang="en-US" dirty="0"/>
          </a:p>
        </p:txBody>
      </p:sp>
      <p:sp>
        <p:nvSpPr>
          <p:cNvPr id="3" name="Content Placeholder 2"/>
          <p:cNvSpPr>
            <a:spLocks noGrp="1"/>
          </p:cNvSpPr>
          <p:nvPr>
            <p:ph idx="1"/>
          </p:nvPr>
        </p:nvSpPr>
        <p:spPr>
          <a:xfrm>
            <a:off x="457200" y="1447800"/>
            <a:ext cx="8229600" cy="4678363"/>
          </a:xfrm>
        </p:spPr>
        <p:txBody>
          <a:bodyPr/>
          <a:lstStyle/>
          <a:p>
            <a:pPr marL="0" indent="0" algn="ctr">
              <a:buFont typeface="Wingdings" pitchFamily="2" charset="2"/>
              <a:buNone/>
              <a:defRPr/>
            </a:pPr>
            <a:r>
              <a:rPr lang="en-US" dirty="0" smtClean="0"/>
              <a:t>Senate Bill 1282/House Bill 1117</a:t>
            </a:r>
          </a:p>
          <a:p>
            <a:pPr marL="0" indent="0" algn="ctr">
              <a:spcBef>
                <a:spcPts val="1200"/>
              </a:spcBef>
              <a:spcAft>
                <a:spcPts val="1800"/>
              </a:spcAft>
              <a:buFont typeface="Wingdings" pitchFamily="2" charset="2"/>
              <a:buNone/>
              <a:defRPr/>
            </a:pPr>
            <a:r>
              <a:rPr lang="en-US" sz="2800" dirty="0" smtClean="0"/>
              <a:t>“Safe Athletics Education and Training Act of 2014”</a:t>
            </a:r>
          </a:p>
          <a:p>
            <a:pPr>
              <a:spcBef>
                <a:spcPts val="1200"/>
              </a:spcBef>
              <a:buFont typeface="Wingdings" pitchFamily="2" charset="2"/>
              <a:buChar char="§"/>
              <a:defRPr/>
            </a:pPr>
            <a:r>
              <a:rPr lang="en-US" sz="2700" dirty="0"/>
              <a:t>Prohibits Bullying and Harassment in </a:t>
            </a:r>
            <a:r>
              <a:rPr lang="en-US" sz="2700" dirty="0" smtClean="0"/>
              <a:t>Sports</a:t>
            </a:r>
          </a:p>
          <a:p>
            <a:pPr>
              <a:spcBef>
                <a:spcPts val="1200"/>
              </a:spcBef>
              <a:buFont typeface="Wingdings" pitchFamily="2" charset="2"/>
              <a:buChar char="§"/>
              <a:defRPr/>
            </a:pPr>
            <a:r>
              <a:rPr lang="en-US" sz="2700" dirty="0" smtClean="0"/>
              <a:t>Player Pledge</a:t>
            </a:r>
          </a:p>
          <a:p>
            <a:pPr>
              <a:spcBef>
                <a:spcPts val="1200"/>
              </a:spcBef>
              <a:buFont typeface="Wingdings" pitchFamily="2" charset="2"/>
              <a:buChar char="§"/>
              <a:defRPr/>
            </a:pPr>
            <a:r>
              <a:rPr lang="en-US" sz="2700" dirty="0" smtClean="0"/>
              <a:t>Coach Training</a:t>
            </a:r>
          </a:p>
          <a:p>
            <a:pPr>
              <a:spcBef>
                <a:spcPts val="1200"/>
              </a:spcBef>
              <a:buFont typeface="Wingdings" pitchFamily="2" charset="2"/>
              <a:buChar char="§"/>
              <a:defRPr/>
            </a:pPr>
            <a:r>
              <a:rPr lang="en-US" sz="2700" dirty="0" smtClean="0"/>
              <a:t>Reporting Procedures</a:t>
            </a:r>
          </a:p>
          <a:p>
            <a:pPr>
              <a:spcBef>
                <a:spcPts val="1200"/>
              </a:spcBef>
              <a:buFont typeface="Wingdings" pitchFamily="2" charset="2"/>
              <a:buChar char="§"/>
              <a:defRPr/>
            </a:pPr>
            <a:r>
              <a:rPr lang="en-US" sz="2700" dirty="0" smtClean="0"/>
              <a:t>Attorney General to Enforce via Civil </a:t>
            </a:r>
            <a:r>
              <a:rPr lang="en-US" sz="2700" dirty="0"/>
              <a:t>A</a:t>
            </a:r>
            <a:r>
              <a:rPr lang="en-US" sz="2700" dirty="0" smtClean="0"/>
              <a:t>ction</a:t>
            </a:r>
            <a:endParaRPr lang="en-US" sz="2700" dirty="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p:txBody>
          <a:bodyPr/>
          <a:lstStyle/>
          <a:p>
            <a:pPr eaLnBrk="1" hangingPunct="1">
              <a:defRPr/>
            </a:pPr>
            <a:r>
              <a:rPr lang="en-US" altLang="en-US" dirty="0" smtClean="0"/>
              <a:t>GAME PLAN</a:t>
            </a:r>
          </a:p>
        </p:txBody>
      </p:sp>
      <p:sp>
        <p:nvSpPr>
          <p:cNvPr id="3075" name="Rectangle 3"/>
          <p:cNvSpPr>
            <a:spLocks noGrp="1" noChangeArrowheads="1"/>
          </p:cNvSpPr>
          <p:nvPr>
            <p:ph idx="1"/>
          </p:nvPr>
        </p:nvSpPr>
        <p:spPr/>
        <p:txBody>
          <a:bodyPr/>
          <a:lstStyle/>
          <a:p>
            <a:pPr eaLnBrk="1" hangingPunct="1">
              <a:spcBef>
                <a:spcPts val="1200"/>
              </a:spcBef>
              <a:spcAft>
                <a:spcPts val="1200"/>
              </a:spcAft>
              <a:defRPr/>
            </a:pPr>
            <a:r>
              <a:rPr lang="en-US" altLang="en-US" sz="3400" dirty="0" smtClean="0"/>
              <a:t>My Perspective</a:t>
            </a:r>
          </a:p>
          <a:p>
            <a:pPr eaLnBrk="1" hangingPunct="1">
              <a:spcBef>
                <a:spcPts val="1200"/>
              </a:spcBef>
              <a:spcAft>
                <a:spcPts val="1200"/>
              </a:spcAft>
              <a:defRPr/>
            </a:pPr>
            <a:r>
              <a:rPr lang="en-US" altLang="en-US" sz="3400" dirty="0" smtClean="0"/>
              <a:t>Review Policies</a:t>
            </a:r>
          </a:p>
          <a:p>
            <a:pPr eaLnBrk="1" hangingPunct="1">
              <a:spcBef>
                <a:spcPts val="1200"/>
              </a:spcBef>
              <a:spcAft>
                <a:spcPts val="1200"/>
              </a:spcAft>
              <a:defRPr/>
            </a:pPr>
            <a:r>
              <a:rPr lang="en-US" altLang="en-US" sz="3400" dirty="0" smtClean="0"/>
              <a:t>Anti-Hazing Advice</a:t>
            </a:r>
          </a:p>
          <a:p>
            <a:pPr eaLnBrk="1" hangingPunct="1">
              <a:spcBef>
                <a:spcPts val="1200"/>
              </a:spcBef>
              <a:spcAft>
                <a:spcPts val="1200"/>
              </a:spcAft>
              <a:defRPr/>
            </a:pPr>
            <a:r>
              <a:rPr lang="en-US" altLang="en-US" sz="3400" dirty="0" smtClean="0"/>
              <a:t>General Refresher</a:t>
            </a:r>
          </a:p>
          <a:p>
            <a:pPr eaLnBrk="1" hangingPunct="1">
              <a:spcBef>
                <a:spcPts val="1200"/>
              </a:spcBef>
              <a:spcAft>
                <a:spcPts val="1200"/>
              </a:spcAft>
              <a:defRPr/>
            </a:pPr>
            <a:r>
              <a:rPr lang="en-US" altLang="en-US" sz="3400" dirty="0" smtClean="0"/>
              <a:t>Final Thoughts</a:t>
            </a:r>
          </a:p>
        </p:txBody>
      </p:sp>
    </p:spTree>
  </p:cSld>
  <p:clrMapOvr>
    <a:overrideClrMapping bg1="dk2" tx1="lt1" bg2="dk1" tx2="lt2" accent1="accent1" accent2="accent2" accent3="accent3" accent4="accent4" accent5="accent5" accent6="accent6" hlink="hlink" folHlink="folHlink"/>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p:txBody>
          <a:bodyPr/>
          <a:lstStyle/>
          <a:p>
            <a:pPr eaLnBrk="1" hangingPunct="1">
              <a:defRPr/>
            </a:pPr>
            <a:r>
              <a:rPr lang="en-US" altLang="en-US" dirty="0" smtClean="0"/>
              <a:t>MY PERSPECTIVE</a:t>
            </a:r>
          </a:p>
        </p:txBody>
      </p:sp>
      <p:sp>
        <p:nvSpPr>
          <p:cNvPr id="4099" name="Rectangle 3"/>
          <p:cNvSpPr>
            <a:spLocks noGrp="1" noChangeArrowheads="1"/>
          </p:cNvSpPr>
          <p:nvPr>
            <p:ph idx="1"/>
          </p:nvPr>
        </p:nvSpPr>
        <p:spPr/>
        <p:txBody>
          <a:bodyPr anchor="ctr"/>
          <a:lstStyle/>
          <a:p>
            <a:pPr eaLnBrk="1" hangingPunct="1">
              <a:spcBef>
                <a:spcPts val="1200"/>
              </a:spcBef>
              <a:spcAft>
                <a:spcPts val="1200"/>
              </a:spcAft>
              <a:defRPr/>
            </a:pPr>
            <a:endParaRPr lang="en-US" altLang="en-US" dirty="0" smtClean="0"/>
          </a:p>
          <a:p>
            <a:pPr eaLnBrk="1" hangingPunct="1">
              <a:spcBef>
                <a:spcPts val="1200"/>
              </a:spcBef>
              <a:spcAft>
                <a:spcPts val="1200"/>
              </a:spcAft>
              <a:defRPr/>
            </a:pPr>
            <a:r>
              <a:rPr lang="en-US" altLang="en-US" dirty="0" smtClean="0"/>
              <a:t>Did Not Play High School Sports</a:t>
            </a:r>
          </a:p>
          <a:p>
            <a:pPr eaLnBrk="1" hangingPunct="1">
              <a:spcBef>
                <a:spcPts val="1200"/>
              </a:spcBef>
              <a:spcAft>
                <a:spcPts val="1200"/>
              </a:spcAft>
              <a:defRPr/>
            </a:pPr>
            <a:r>
              <a:rPr lang="en-US" altLang="en-US" dirty="0" smtClean="0"/>
              <a:t>Never Been a Coach </a:t>
            </a:r>
            <a:r>
              <a:rPr lang="en-US" altLang="en-US" dirty="0"/>
              <a:t>o</a:t>
            </a:r>
            <a:r>
              <a:rPr lang="en-US" altLang="en-US" dirty="0" smtClean="0"/>
              <a:t>r a Teacher</a:t>
            </a:r>
          </a:p>
          <a:p>
            <a:pPr eaLnBrk="1" hangingPunct="1">
              <a:spcBef>
                <a:spcPts val="1200"/>
              </a:spcBef>
              <a:spcAft>
                <a:spcPts val="1200"/>
              </a:spcAft>
              <a:defRPr/>
            </a:pPr>
            <a:r>
              <a:rPr lang="en-US" altLang="en-US" dirty="0" smtClean="0"/>
              <a:t>I’m a Parent and a Lawyer</a:t>
            </a:r>
          </a:p>
          <a:p>
            <a:pPr eaLnBrk="1" hangingPunct="1">
              <a:spcBef>
                <a:spcPts val="1200"/>
              </a:spcBef>
              <a:spcAft>
                <a:spcPts val="1200"/>
              </a:spcAft>
              <a:defRPr/>
            </a:pPr>
            <a:r>
              <a:rPr lang="en-US" altLang="en-US" dirty="0" smtClean="0"/>
              <a:t>I Have Great Respect </a:t>
            </a:r>
            <a:r>
              <a:rPr lang="en-US" altLang="en-US" dirty="0"/>
              <a:t>f</a:t>
            </a:r>
            <a:r>
              <a:rPr lang="en-US" altLang="en-US" dirty="0" smtClean="0"/>
              <a:t>or What You Do</a:t>
            </a:r>
          </a:p>
          <a:p>
            <a:pPr eaLnBrk="1" hangingPunct="1">
              <a:spcBef>
                <a:spcPts val="1200"/>
              </a:spcBef>
              <a:spcAft>
                <a:spcPts val="1200"/>
              </a:spcAft>
              <a:defRPr/>
            </a:pPr>
            <a:r>
              <a:rPr lang="en-US" altLang="en-US" dirty="0" smtClean="0"/>
              <a:t>I Know a Little Bit About Hazing</a:t>
            </a:r>
          </a:p>
          <a:p>
            <a:pPr eaLnBrk="1" hangingPunct="1">
              <a:defRPr/>
            </a:pPr>
            <a:endParaRPr lang="en-US" altLang="en-US" dirty="0" smtClean="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Scale>
                                      <p:cBhvr>
                                        <p:cTn id="7" dur="1000" decel="50000" fill="hold">
                                          <p:stCondLst>
                                            <p:cond delay="0"/>
                                          </p:stCondLst>
                                        </p:cTn>
                                        <p:tgtEl>
                                          <p:spTgt spid="4099">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099">
                                            <p:txEl>
                                              <p:pRg st="1" end="1"/>
                                            </p:txEl>
                                          </p:spTgt>
                                        </p:tgtEl>
                                        <p:attrNameLst>
                                          <p:attrName>ppt_x</p:attrName>
                                          <p:attrName>ppt_y</p:attrName>
                                        </p:attrNameLst>
                                      </p:cBhvr>
                                    </p:animMotion>
                                    <p:animEffect transition="in" filter="fade">
                                      <p:cBhvr>
                                        <p:cTn id="9" dur="1000"/>
                                        <p:tgtEl>
                                          <p:spTgt spid="4099">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childTnLst>
                                    <p:set>
                                      <p:cBhvr>
                                        <p:cTn id="13" dur="1" fill="hold">
                                          <p:stCondLst>
                                            <p:cond delay="0"/>
                                          </p:stCondLst>
                                        </p:cTn>
                                        <p:tgtEl>
                                          <p:spTgt spid="4099">
                                            <p:txEl>
                                              <p:pRg st="2" end="2"/>
                                            </p:txEl>
                                          </p:spTgt>
                                        </p:tgtEl>
                                        <p:attrNameLst>
                                          <p:attrName>style.visibility</p:attrName>
                                        </p:attrNameLst>
                                      </p:cBhvr>
                                      <p:to>
                                        <p:strVal val="visible"/>
                                      </p:to>
                                    </p:set>
                                    <p:animScale>
                                      <p:cBhvr>
                                        <p:cTn id="14" dur="1000" decel="50000" fill="hold">
                                          <p:stCondLst>
                                            <p:cond delay="0"/>
                                          </p:stCondLst>
                                        </p:cTn>
                                        <p:tgtEl>
                                          <p:spTgt spid="4099">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4099">
                                            <p:txEl>
                                              <p:pRg st="2" end="2"/>
                                            </p:txEl>
                                          </p:spTgt>
                                        </p:tgtEl>
                                        <p:attrNameLst>
                                          <p:attrName>ppt_x</p:attrName>
                                          <p:attrName>ppt_y</p:attrName>
                                        </p:attrNameLst>
                                      </p:cBhvr>
                                    </p:animMotion>
                                    <p:animEffect transition="in" filter="fade">
                                      <p:cBhvr>
                                        <p:cTn id="16" dur="1000"/>
                                        <p:tgtEl>
                                          <p:spTgt spid="4099">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childTnLst>
                                    <p:set>
                                      <p:cBhvr>
                                        <p:cTn id="20" dur="1" fill="hold">
                                          <p:stCondLst>
                                            <p:cond delay="0"/>
                                          </p:stCondLst>
                                        </p:cTn>
                                        <p:tgtEl>
                                          <p:spTgt spid="4099">
                                            <p:txEl>
                                              <p:pRg st="3" end="3"/>
                                            </p:txEl>
                                          </p:spTgt>
                                        </p:tgtEl>
                                        <p:attrNameLst>
                                          <p:attrName>style.visibility</p:attrName>
                                        </p:attrNameLst>
                                      </p:cBhvr>
                                      <p:to>
                                        <p:strVal val="visible"/>
                                      </p:to>
                                    </p:set>
                                    <p:animScale>
                                      <p:cBhvr>
                                        <p:cTn id="21" dur="1000" decel="50000" fill="hold">
                                          <p:stCondLst>
                                            <p:cond delay="0"/>
                                          </p:stCondLst>
                                        </p:cTn>
                                        <p:tgtEl>
                                          <p:spTgt spid="4099">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4099">
                                            <p:txEl>
                                              <p:pRg st="3" end="3"/>
                                            </p:txEl>
                                          </p:spTgt>
                                        </p:tgtEl>
                                        <p:attrNameLst>
                                          <p:attrName>ppt_x</p:attrName>
                                          <p:attrName>ppt_y</p:attrName>
                                        </p:attrNameLst>
                                      </p:cBhvr>
                                    </p:animMotion>
                                    <p:animEffect transition="in" filter="fade">
                                      <p:cBhvr>
                                        <p:cTn id="23" dur="1000"/>
                                        <p:tgtEl>
                                          <p:spTgt spid="4099">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nodeType="clickEffect">
                                  <p:stCondLst>
                                    <p:cond delay="0"/>
                                  </p:stCondLst>
                                  <p:childTnLst>
                                    <p:set>
                                      <p:cBhvr>
                                        <p:cTn id="27" dur="1" fill="hold">
                                          <p:stCondLst>
                                            <p:cond delay="0"/>
                                          </p:stCondLst>
                                        </p:cTn>
                                        <p:tgtEl>
                                          <p:spTgt spid="4099">
                                            <p:txEl>
                                              <p:pRg st="4" end="4"/>
                                            </p:txEl>
                                          </p:spTgt>
                                        </p:tgtEl>
                                        <p:attrNameLst>
                                          <p:attrName>style.visibility</p:attrName>
                                        </p:attrNameLst>
                                      </p:cBhvr>
                                      <p:to>
                                        <p:strVal val="visible"/>
                                      </p:to>
                                    </p:set>
                                    <p:animScale>
                                      <p:cBhvr>
                                        <p:cTn id="28" dur="1000" decel="50000" fill="hold">
                                          <p:stCondLst>
                                            <p:cond delay="0"/>
                                          </p:stCondLst>
                                        </p:cTn>
                                        <p:tgtEl>
                                          <p:spTgt spid="4099">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4099">
                                            <p:txEl>
                                              <p:pRg st="4" end="4"/>
                                            </p:txEl>
                                          </p:spTgt>
                                        </p:tgtEl>
                                        <p:attrNameLst>
                                          <p:attrName>ppt_x</p:attrName>
                                          <p:attrName>ppt_y</p:attrName>
                                        </p:attrNameLst>
                                      </p:cBhvr>
                                    </p:animMotion>
                                    <p:animEffect transition="in" filter="fade">
                                      <p:cBhvr>
                                        <p:cTn id="30" dur="1000"/>
                                        <p:tgtEl>
                                          <p:spTgt spid="4099">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nodeType="clickEffect">
                                  <p:stCondLst>
                                    <p:cond delay="0"/>
                                  </p:stCondLst>
                                  <p:childTnLst>
                                    <p:set>
                                      <p:cBhvr>
                                        <p:cTn id="34" dur="1" fill="hold">
                                          <p:stCondLst>
                                            <p:cond delay="0"/>
                                          </p:stCondLst>
                                        </p:cTn>
                                        <p:tgtEl>
                                          <p:spTgt spid="4099">
                                            <p:txEl>
                                              <p:pRg st="5" end="5"/>
                                            </p:txEl>
                                          </p:spTgt>
                                        </p:tgtEl>
                                        <p:attrNameLst>
                                          <p:attrName>style.visibility</p:attrName>
                                        </p:attrNameLst>
                                      </p:cBhvr>
                                      <p:to>
                                        <p:strVal val="visible"/>
                                      </p:to>
                                    </p:set>
                                    <p:animScale>
                                      <p:cBhvr>
                                        <p:cTn id="35" dur="1000" decel="50000" fill="hold">
                                          <p:stCondLst>
                                            <p:cond delay="0"/>
                                          </p:stCondLst>
                                        </p:cTn>
                                        <p:tgtEl>
                                          <p:spTgt spid="4099">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4099">
                                            <p:txEl>
                                              <p:pRg st="5" end="5"/>
                                            </p:txEl>
                                          </p:spTgt>
                                        </p:tgtEl>
                                        <p:attrNameLst>
                                          <p:attrName>ppt_x</p:attrName>
                                          <p:attrName>ppt_y</p:attrName>
                                        </p:attrNameLst>
                                      </p:cBhvr>
                                    </p:animMotion>
                                    <p:animEffect transition="in" filter="fade">
                                      <p:cBhvr>
                                        <p:cTn id="37" dur="1000"/>
                                        <p:tgtEl>
                                          <p:spTgt spid="40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152400"/>
            <a:ext cx="5486400" cy="414338"/>
          </a:xfrm>
        </p:spPr>
        <p:txBody>
          <a:bodyPr/>
          <a:lstStyle/>
          <a:p>
            <a:pPr algn="ctr"/>
            <a:r>
              <a:rPr lang="en-US" sz="2400" dirty="0">
                <a:solidFill>
                  <a:schemeClr val="tx1"/>
                </a:solidFill>
              </a:rPr>
              <a:t>Adrian </a:t>
            </a:r>
            <a:r>
              <a:rPr lang="en-US" sz="2400" dirty="0" err="1">
                <a:solidFill>
                  <a:schemeClr val="tx1"/>
                </a:solidFill>
              </a:rPr>
              <a:t>Heideman</a:t>
            </a:r>
            <a:endParaRPr lang="en-US" sz="2400"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2743200" y="609600"/>
            <a:ext cx="3887978" cy="4846320"/>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
        <p:nvSpPr>
          <p:cNvPr id="4" name="Text Placeholder 3"/>
          <p:cNvSpPr>
            <a:spLocks noGrp="1"/>
          </p:cNvSpPr>
          <p:nvPr>
            <p:ph type="body" sz="half" idx="2"/>
          </p:nvPr>
        </p:nvSpPr>
        <p:spPr>
          <a:xfrm>
            <a:off x="1828800" y="5562600"/>
            <a:ext cx="5486400" cy="838200"/>
          </a:xfrm>
        </p:spPr>
        <p:txBody>
          <a:bodyPr/>
          <a:lstStyle/>
          <a:p>
            <a:pPr algn="ctr">
              <a:spcBef>
                <a:spcPts val="0"/>
              </a:spcBef>
              <a:defRPr/>
            </a:pPr>
            <a:r>
              <a:rPr lang="en-US" sz="2400" b="1" dirty="0">
                <a:effectLst>
                  <a:outerShdw blurRad="38100" dist="38100" dir="2700000" algn="tl">
                    <a:srgbClr val="000000">
                      <a:alpha val="43137"/>
                    </a:srgbClr>
                  </a:outerShdw>
                </a:effectLst>
                <a:latin typeface="+mj-lt"/>
              </a:rPr>
              <a:t>California State </a:t>
            </a:r>
            <a:r>
              <a:rPr lang="en-US" sz="2400" b="1" dirty="0" smtClean="0">
                <a:effectLst>
                  <a:outerShdw blurRad="38100" dist="38100" dir="2700000" algn="tl">
                    <a:srgbClr val="000000">
                      <a:alpha val="43137"/>
                    </a:srgbClr>
                  </a:outerShdw>
                </a:effectLst>
                <a:latin typeface="+mj-lt"/>
              </a:rPr>
              <a:t>University at Chico</a:t>
            </a:r>
            <a:endParaRPr lang="en-US" sz="2400" b="1" dirty="0">
              <a:effectLst>
                <a:outerShdw blurRad="38100" dist="38100" dir="2700000" algn="tl">
                  <a:srgbClr val="000000">
                    <a:alpha val="43137"/>
                  </a:srgbClr>
                </a:outerShdw>
              </a:effectLst>
              <a:latin typeface="+mj-lt"/>
            </a:endParaRPr>
          </a:p>
          <a:p>
            <a:pPr algn="ctr">
              <a:spcBef>
                <a:spcPts val="0"/>
              </a:spcBef>
              <a:defRPr/>
            </a:pPr>
            <a:r>
              <a:rPr lang="en-US" sz="2400" b="1" dirty="0">
                <a:effectLst>
                  <a:outerShdw blurRad="38100" dist="38100" dir="2700000" algn="tl">
                    <a:srgbClr val="000000">
                      <a:alpha val="43137"/>
                    </a:srgbClr>
                  </a:outerShdw>
                </a:effectLst>
                <a:latin typeface="+mj-lt"/>
              </a:rPr>
              <a:t>October 2000</a:t>
            </a:r>
          </a:p>
          <a:p>
            <a:endParaRPr lang="en-US" sz="2400" dirty="0"/>
          </a:p>
        </p:txBody>
      </p:sp>
    </p:spTree>
    <p:extLst>
      <p:ext uri="{BB962C8B-B14F-4D97-AF65-F5344CB8AC3E}">
        <p14:creationId xmlns:p14="http://schemas.microsoft.com/office/powerpoint/2010/main" val="36680337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WHAT I LEARNED</a:t>
            </a:r>
            <a:endParaRPr lang="en-US" dirty="0"/>
          </a:p>
        </p:txBody>
      </p:sp>
      <p:sp>
        <p:nvSpPr>
          <p:cNvPr id="7" name="Content Placeholder 6"/>
          <p:cNvSpPr>
            <a:spLocks noGrp="1"/>
          </p:cNvSpPr>
          <p:nvPr>
            <p:ph idx="1"/>
          </p:nvPr>
        </p:nvSpPr>
        <p:spPr/>
        <p:txBody>
          <a:bodyPr anchor="ctr"/>
          <a:lstStyle/>
          <a:p>
            <a:r>
              <a:rPr lang="en-US" dirty="0" smtClean="0"/>
              <a:t>Some Kids Get an Introductory Course on Hazing in Middle and High </a:t>
            </a:r>
            <a:r>
              <a:rPr lang="en-US" dirty="0"/>
              <a:t>S</a:t>
            </a:r>
            <a:r>
              <a:rPr lang="en-US" dirty="0" smtClean="0"/>
              <a:t>chool</a:t>
            </a:r>
          </a:p>
          <a:p>
            <a:r>
              <a:rPr lang="en-US" dirty="0" smtClean="0"/>
              <a:t>The </a:t>
            </a:r>
            <a:r>
              <a:rPr lang="en-US" dirty="0"/>
              <a:t>L</a:t>
            </a:r>
            <a:r>
              <a:rPr lang="en-US" dirty="0" smtClean="0"/>
              <a:t>ine Between Innocent </a:t>
            </a:r>
            <a:r>
              <a:rPr lang="en-US" dirty="0"/>
              <a:t>F</a:t>
            </a:r>
            <a:r>
              <a:rPr lang="en-US" dirty="0" smtClean="0"/>
              <a:t>un and Trouble is Very </a:t>
            </a:r>
            <a:r>
              <a:rPr lang="en-US" dirty="0"/>
              <a:t>T</a:t>
            </a:r>
            <a:r>
              <a:rPr lang="en-US" dirty="0" smtClean="0"/>
              <a:t>hin</a:t>
            </a:r>
          </a:p>
          <a:p>
            <a:r>
              <a:rPr lang="en-US" dirty="0" smtClean="0"/>
              <a:t>One </a:t>
            </a:r>
            <a:r>
              <a:rPr lang="en-US" dirty="0"/>
              <a:t>B</a:t>
            </a:r>
            <a:r>
              <a:rPr lang="en-US" dirty="0" smtClean="0"/>
              <a:t>ad </a:t>
            </a:r>
            <a:r>
              <a:rPr lang="en-US" dirty="0"/>
              <a:t>A</a:t>
            </a:r>
            <a:r>
              <a:rPr lang="en-US" dirty="0" smtClean="0"/>
              <a:t>pple </a:t>
            </a:r>
            <a:r>
              <a:rPr lang="en-US" dirty="0"/>
              <a:t>S</a:t>
            </a:r>
            <a:r>
              <a:rPr lang="en-US" dirty="0" smtClean="0"/>
              <a:t>poils the Barrel</a:t>
            </a:r>
          </a:p>
          <a:p>
            <a:r>
              <a:rPr lang="en-US" dirty="0" smtClean="0"/>
              <a:t>Hazing has a Cycle</a:t>
            </a:r>
          </a:p>
          <a:p>
            <a:r>
              <a:rPr lang="en-US" dirty="0" smtClean="0"/>
              <a:t>Public has Lost its Sense of Humor on Hazing</a:t>
            </a:r>
            <a:endParaRPr lang="en-US" dirty="0"/>
          </a:p>
        </p:txBody>
      </p:sp>
    </p:spTree>
    <p:extLst>
      <p:ext uri="{BB962C8B-B14F-4D97-AF65-F5344CB8AC3E}">
        <p14:creationId xmlns:p14="http://schemas.microsoft.com/office/powerpoint/2010/main" val="114910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dow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down)">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dow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dow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down)">
                                      <p:cBhvr>
                                        <p:cTn id="2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2544762"/>
          </a:xfrm>
        </p:spPr>
        <p:txBody>
          <a:bodyPr/>
          <a:lstStyle/>
          <a:p>
            <a:pPr>
              <a:lnSpc>
                <a:spcPct val="150000"/>
              </a:lnSpc>
              <a:spcBef>
                <a:spcPts val="1200"/>
              </a:spcBef>
              <a:spcAft>
                <a:spcPts val="1800"/>
              </a:spcAft>
            </a:pPr>
            <a:r>
              <a:rPr lang="en-US" altLang="en-US" smtClean="0">
                <a:effectLst/>
              </a:rPr>
              <a:t>Policy Review</a:t>
            </a:r>
            <a:br>
              <a:rPr lang="en-US" altLang="en-US" smtClean="0">
                <a:effectLst/>
              </a:rPr>
            </a:br>
            <a:r>
              <a:rPr lang="en-US" altLang="en-US" smtClean="0">
                <a:effectLst/>
              </a:rPr>
              <a:t>Two Policies</a:t>
            </a:r>
            <a:br>
              <a:rPr lang="en-US" altLang="en-US" smtClean="0">
                <a:effectLst/>
              </a:rPr>
            </a:br>
            <a:r>
              <a:rPr lang="en-US" altLang="en-US" smtClean="0">
                <a:effectLst/>
              </a:rPr>
              <a:t>***</a:t>
            </a:r>
          </a:p>
        </p:txBody>
      </p:sp>
      <p:sp>
        <p:nvSpPr>
          <p:cNvPr id="3" name="Content Placeholder 2"/>
          <p:cNvSpPr>
            <a:spLocks noGrp="1"/>
          </p:cNvSpPr>
          <p:nvPr>
            <p:ph idx="1"/>
          </p:nvPr>
        </p:nvSpPr>
        <p:spPr>
          <a:xfrm>
            <a:off x="457200" y="2971800"/>
            <a:ext cx="8229600" cy="2819400"/>
          </a:xfrm>
        </p:spPr>
        <p:txBody>
          <a:bodyPr anchor="ctr"/>
          <a:lstStyle/>
          <a:p>
            <a:pPr marL="0" indent="0" algn="ctr">
              <a:spcBef>
                <a:spcPts val="1800"/>
              </a:spcBef>
              <a:spcAft>
                <a:spcPts val="2400"/>
              </a:spcAft>
              <a:buFont typeface="Wingdings" pitchFamily="2" charset="2"/>
              <a:buNone/>
              <a:defRPr/>
            </a:pPr>
            <a:r>
              <a:rPr lang="en-US" b="1" dirty="0" err="1" smtClean="0">
                <a:effectLst/>
              </a:rPr>
              <a:t>LCSB</a:t>
            </a:r>
            <a:r>
              <a:rPr lang="en-US" b="1" dirty="0" smtClean="0">
                <a:effectLst/>
              </a:rPr>
              <a:t> Policy 5516 Student Hazing</a:t>
            </a:r>
          </a:p>
          <a:p>
            <a:pPr marL="465138" indent="-465138" algn="ctr" eaLnBrk="1" hangingPunct="1">
              <a:spcBef>
                <a:spcPts val="1800"/>
              </a:spcBef>
              <a:spcAft>
                <a:spcPts val="2400"/>
              </a:spcAft>
              <a:buFont typeface="Wingdings" pitchFamily="2" charset="2"/>
              <a:buNone/>
              <a:defRPr/>
            </a:pPr>
            <a:r>
              <a:rPr lang="en-US" altLang="en-US" b="1" dirty="0">
                <a:effectLst/>
              </a:rPr>
              <a:t>State Board Rule 6B-1.006</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pPr eaLnBrk="1" hangingPunct="1">
              <a:lnSpc>
                <a:spcPct val="90000"/>
              </a:lnSpc>
            </a:pPr>
            <a:r>
              <a:rPr lang="en-US" altLang="en-US" sz="4000" smtClean="0">
                <a:effectLst/>
              </a:rPr>
              <a:t>LCSB Policy 5516 Student Hazing</a:t>
            </a:r>
          </a:p>
        </p:txBody>
      </p:sp>
      <p:sp>
        <p:nvSpPr>
          <p:cNvPr id="5123" name="Rectangle 3"/>
          <p:cNvSpPr>
            <a:spLocks noGrp="1" noChangeArrowheads="1"/>
          </p:cNvSpPr>
          <p:nvPr>
            <p:ph idx="1"/>
          </p:nvPr>
        </p:nvSpPr>
        <p:spPr>
          <a:xfrm>
            <a:off x="457200" y="1600200"/>
            <a:ext cx="8229600" cy="4800600"/>
          </a:xfrm>
        </p:spPr>
        <p:txBody>
          <a:bodyPr anchor="ctr"/>
          <a:lstStyle/>
          <a:p>
            <a:pPr marL="0" indent="0" algn="just" eaLnBrk="1" hangingPunct="1">
              <a:lnSpc>
                <a:spcPct val="90000"/>
              </a:lnSpc>
              <a:buFont typeface="Wingdings" pitchFamily="2" charset="2"/>
              <a:buNone/>
              <a:defRPr/>
            </a:pPr>
            <a:r>
              <a:rPr lang="en-US" altLang="en-US" sz="2800" dirty="0" smtClean="0">
                <a:effectLst/>
              </a:rPr>
              <a:t>Hazing </a:t>
            </a:r>
            <a:r>
              <a:rPr lang="en-US" altLang="en-US" sz="2800" dirty="0">
                <a:effectLst/>
              </a:rPr>
              <a:t>activities of any type as a condition for membership and/or </a:t>
            </a:r>
            <a:r>
              <a:rPr lang="en-US" altLang="en-US" sz="2800" dirty="0" smtClean="0">
                <a:effectLst/>
              </a:rPr>
              <a:t>participation in </a:t>
            </a:r>
            <a:r>
              <a:rPr lang="en-US" altLang="en-US" sz="2800" dirty="0">
                <a:effectLst/>
              </a:rPr>
              <a:t>a District club or activity or a non-district sponsored club or activity, or </a:t>
            </a:r>
            <a:r>
              <a:rPr lang="en-US" altLang="en-US" sz="2800" dirty="0" smtClean="0">
                <a:effectLst/>
              </a:rPr>
              <a:t>for acceptance </a:t>
            </a:r>
            <a:r>
              <a:rPr lang="en-US" altLang="en-US" sz="2800" dirty="0">
                <a:effectLst/>
              </a:rPr>
              <a:t>by any group of students, are inconsistent with and disruptive to </a:t>
            </a:r>
            <a:r>
              <a:rPr lang="en-US" altLang="en-US" sz="2800" dirty="0" smtClean="0">
                <a:effectLst/>
              </a:rPr>
              <a:t>the educational </a:t>
            </a:r>
            <a:r>
              <a:rPr lang="en-US" altLang="en-US" sz="2800" dirty="0">
                <a:effectLst/>
              </a:rPr>
              <a:t>process, and prohibited at any time in school facilities, on </a:t>
            </a:r>
            <a:r>
              <a:rPr lang="en-US" altLang="en-US" sz="2800" dirty="0" smtClean="0">
                <a:effectLst/>
              </a:rPr>
              <a:t>school property</a:t>
            </a:r>
            <a:r>
              <a:rPr lang="en-US" altLang="en-US" sz="2800" dirty="0">
                <a:effectLst/>
              </a:rPr>
              <a:t>, </a:t>
            </a:r>
            <a:endParaRPr lang="en-US" altLang="en-US" sz="2800" dirty="0" smtClean="0">
              <a:effectLst/>
            </a:endParaRPr>
          </a:p>
          <a:p>
            <a:pPr marL="0" indent="0" algn="just" eaLnBrk="1" hangingPunct="1">
              <a:lnSpc>
                <a:spcPct val="90000"/>
              </a:lnSpc>
              <a:buFont typeface="Wingdings" pitchFamily="2" charset="2"/>
              <a:buNone/>
              <a:defRPr/>
            </a:pPr>
            <a:r>
              <a:rPr lang="en-US" altLang="en-US" sz="2800" dirty="0" smtClean="0">
                <a:effectLst/>
              </a:rPr>
              <a:t>and/or </a:t>
            </a:r>
            <a:r>
              <a:rPr lang="en-US" altLang="en-US" sz="2800" dirty="0">
                <a:effectLst/>
              </a:rPr>
              <a:t>off school property if the misconduct is connected to </a:t>
            </a:r>
            <a:r>
              <a:rPr lang="en-US" altLang="en-US" sz="2800" dirty="0" smtClean="0">
                <a:effectLst/>
              </a:rPr>
              <a:t>activities or </a:t>
            </a:r>
            <a:r>
              <a:rPr lang="en-US" altLang="en-US" sz="2800" dirty="0">
                <a:effectLst/>
              </a:rPr>
              <a:t>incidents that have occurred on school property. </a:t>
            </a:r>
            <a:endParaRPr lang="en-US" altLang="en-US" sz="2800" dirty="0" smtClean="0">
              <a:effectLst/>
            </a:endParaRPr>
          </a:p>
          <a:p>
            <a:pPr marL="0" indent="0" eaLnBrk="1" hangingPunct="1">
              <a:lnSpc>
                <a:spcPct val="90000"/>
              </a:lnSpc>
              <a:buFont typeface="Wingdings" pitchFamily="2" charset="2"/>
              <a:buNone/>
              <a:defRPr/>
            </a:pPr>
            <a:endParaRPr lang="en-US" altLang="en-US" sz="2000" dirty="0" smtClean="0"/>
          </a:p>
          <a:p>
            <a:pPr marL="0" indent="0" algn="ctr" eaLnBrk="1" hangingPunct="1">
              <a:lnSpc>
                <a:spcPct val="90000"/>
              </a:lnSpc>
              <a:buFont typeface="Wingdings" pitchFamily="2" charset="2"/>
              <a:buNone/>
              <a:defRPr/>
            </a:pPr>
            <a:endParaRPr lang="en-US" altLang="en-US" sz="2800" dirty="0" smtClean="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5123">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z="4000" smtClean="0">
                <a:effectLst/>
              </a:rPr>
              <a:t>LCSB Policy 5516 Student Hazing</a:t>
            </a:r>
            <a:endParaRPr lang="en-US" altLang="en-US" smtClean="0">
              <a:effectLst/>
            </a:endParaRPr>
          </a:p>
        </p:txBody>
      </p:sp>
      <p:sp>
        <p:nvSpPr>
          <p:cNvPr id="3" name="Content Placeholder 2"/>
          <p:cNvSpPr>
            <a:spLocks noGrp="1"/>
          </p:cNvSpPr>
          <p:nvPr>
            <p:ph idx="1"/>
          </p:nvPr>
        </p:nvSpPr>
        <p:spPr/>
        <p:txBody>
          <a:bodyPr/>
          <a:lstStyle/>
          <a:p>
            <a:pPr algn="just">
              <a:spcBef>
                <a:spcPts val="1200"/>
              </a:spcBef>
              <a:spcAft>
                <a:spcPts val="1200"/>
              </a:spcAft>
              <a:buFont typeface="Wingdings" pitchFamily="2" charset="2"/>
              <a:buChar char="§"/>
              <a:defRPr/>
            </a:pPr>
            <a:r>
              <a:rPr lang="en-US" sz="2800" dirty="0" smtClean="0">
                <a:effectLst/>
              </a:rPr>
              <a:t>No </a:t>
            </a:r>
            <a:r>
              <a:rPr lang="en-US" sz="2800" dirty="0">
                <a:effectLst/>
              </a:rPr>
              <a:t>administrator, faculty member, or other School Board employee shall encourage, permit, authorize, condone, or tolerate any hazing activities. </a:t>
            </a:r>
            <a:endParaRPr lang="en-US" sz="2800" dirty="0" smtClean="0">
              <a:effectLst/>
            </a:endParaRPr>
          </a:p>
          <a:p>
            <a:pPr algn="just">
              <a:spcBef>
                <a:spcPts val="1200"/>
              </a:spcBef>
              <a:spcAft>
                <a:spcPts val="1200"/>
              </a:spcAft>
              <a:buFont typeface="Wingdings" pitchFamily="2" charset="2"/>
              <a:buChar char="§"/>
              <a:defRPr/>
            </a:pPr>
            <a:r>
              <a:rPr lang="en-US" sz="2800" dirty="0" smtClean="0">
                <a:effectLst/>
              </a:rPr>
              <a:t>No </a:t>
            </a:r>
            <a:r>
              <a:rPr lang="en-US" sz="2800" dirty="0">
                <a:effectLst/>
              </a:rPr>
              <a:t>student shall plan, encourage, or engage in any hazing. </a:t>
            </a:r>
            <a:endParaRPr lang="en-US" sz="2800" dirty="0" smtClean="0">
              <a:effectLst/>
            </a:endParaRPr>
          </a:p>
          <a:p>
            <a:pPr algn="just">
              <a:spcBef>
                <a:spcPts val="1200"/>
              </a:spcBef>
              <a:spcAft>
                <a:spcPts val="1200"/>
              </a:spcAft>
              <a:buFont typeface="Wingdings" pitchFamily="2" charset="2"/>
              <a:buChar char="§"/>
              <a:defRPr/>
            </a:pPr>
            <a:r>
              <a:rPr lang="en-US" sz="2800" dirty="0" smtClean="0">
                <a:effectLst/>
              </a:rPr>
              <a:t>No </a:t>
            </a:r>
            <a:r>
              <a:rPr lang="en-US" sz="2800" dirty="0">
                <a:effectLst/>
              </a:rPr>
              <a:t>volunteer of the School District shall plan, direct, encourage, aid, condone, or engage in hazing.</a:t>
            </a:r>
          </a:p>
          <a:p>
            <a:pPr marL="0" indent="0">
              <a:buFont typeface="Wingdings" pitchFamily="2" charset="2"/>
              <a:buNone/>
              <a:defRPr/>
            </a:pPr>
            <a:endParaRPr lang="en-US" dirty="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z="4000" smtClean="0">
                <a:effectLst/>
              </a:rPr>
              <a:t>LCSB Policy 5516 Student Hazing</a:t>
            </a:r>
            <a:endParaRPr lang="en-US" altLang="en-US" smtClean="0">
              <a:effectLst/>
            </a:endParaRPr>
          </a:p>
        </p:txBody>
      </p:sp>
      <p:sp>
        <p:nvSpPr>
          <p:cNvPr id="3" name="Content Placeholder 2"/>
          <p:cNvSpPr>
            <a:spLocks noGrp="1"/>
          </p:cNvSpPr>
          <p:nvPr>
            <p:ph idx="1"/>
          </p:nvPr>
        </p:nvSpPr>
        <p:spPr/>
        <p:txBody>
          <a:bodyPr anchor="ctr"/>
          <a:lstStyle/>
          <a:p>
            <a:pPr marL="0" indent="-914400" algn="just">
              <a:spcBef>
                <a:spcPts val="0"/>
              </a:spcBef>
              <a:buFont typeface="Wingdings" pitchFamily="2" charset="2"/>
              <a:buNone/>
              <a:defRPr/>
            </a:pPr>
            <a:r>
              <a:rPr lang="en-US" sz="2800" dirty="0" smtClean="0">
                <a:effectLst/>
              </a:rPr>
              <a:t>Hazing </a:t>
            </a:r>
            <a:r>
              <a:rPr lang="en-US" sz="2800" dirty="0">
                <a:effectLst/>
              </a:rPr>
              <a:t>is defined as performing any act or coercing another, including the victim, to perform any act that causes or creates a substantial risk of causing mental or physical </a:t>
            </a:r>
            <a:r>
              <a:rPr lang="en-US" sz="2800" dirty="0" smtClean="0">
                <a:effectLst/>
              </a:rPr>
              <a:t>harm.</a:t>
            </a:r>
            <a:endParaRPr lang="en-US" sz="2800" dirty="0">
              <a:effectLst/>
            </a:endParaRPr>
          </a:p>
          <a:p>
            <a:pPr marL="0" indent="0">
              <a:buFont typeface="Wingdings" pitchFamily="2" charset="2"/>
              <a:buNone/>
              <a:defRPr/>
            </a:pPr>
            <a:endParaRPr lang="en-US" dirty="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z="4000" smtClean="0">
                <a:effectLst/>
              </a:rPr>
              <a:t>LCSB Policy 5516 Student Hazing</a:t>
            </a:r>
            <a:endParaRPr lang="en-US" altLang="en-US" smtClean="0">
              <a:effectLst/>
            </a:endParaRPr>
          </a:p>
        </p:txBody>
      </p:sp>
      <p:sp>
        <p:nvSpPr>
          <p:cNvPr id="3" name="Content Placeholder 2"/>
          <p:cNvSpPr>
            <a:spLocks noGrp="1"/>
          </p:cNvSpPr>
          <p:nvPr>
            <p:ph idx="1"/>
          </p:nvPr>
        </p:nvSpPr>
        <p:spPr>
          <a:xfrm>
            <a:off x="457200" y="1371600"/>
            <a:ext cx="8229600" cy="4754563"/>
          </a:xfrm>
        </p:spPr>
        <p:txBody>
          <a:bodyPr/>
          <a:lstStyle/>
          <a:p>
            <a:pPr marL="0" indent="0">
              <a:buFont typeface="Wingdings" pitchFamily="2" charset="2"/>
              <a:buNone/>
              <a:defRPr/>
            </a:pPr>
            <a:r>
              <a:rPr lang="en-US" sz="2800" dirty="0">
                <a:effectLst/>
              </a:rPr>
              <a:t>"Hazing" includes, but is not limited to:</a:t>
            </a:r>
          </a:p>
          <a:p>
            <a:pPr>
              <a:defRPr/>
            </a:pPr>
            <a:r>
              <a:rPr lang="en-US" sz="2600" dirty="0">
                <a:effectLst/>
              </a:rPr>
              <a:t>P</a:t>
            </a:r>
            <a:r>
              <a:rPr lang="en-US" sz="2600" dirty="0" smtClean="0">
                <a:effectLst/>
              </a:rPr>
              <a:t>ressuring </a:t>
            </a:r>
            <a:r>
              <a:rPr lang="en-US" sz="2600" dirty="0">
                <a:effectLst/>
              </a:rPr>
              <a:t>or c</a:t>
            </a:r>
            <a:r>
              <a:rPr lang="en-US" sz="2600" dirty="0" smtClean="0">
                <a:effectLst/>
              </a:rPr>
              <a:t>oercing </a:t>
            </a:r>
            <a:r>
              <a:rPr lang="en-US" sz="2600" dirty="0">
                <a:effectLst/>
              </a:rPr>
              <a:t>the s</a:t>
            </a:r>
            <a:r>
              <a:rPr lang="en-US" sz="2600" dirty="0" smtClean="0">
                <a:effectLst/>
              </a:rPr>
              <a:t>tudent </a:t>
            </a:r>
            <a:r>
              <a:rPr lang="en-US" sz="2600" dirty="0">
                <a:effectLst/>
              </a:rPr>
              <a:t>into v</a:t>
            </a:r>
            <a:r>
              <a:rPr lang="en-US" sz="2600" dirty="0" smtClean="0">
                <a:effectLst/>
              </a:rPr>
              <a:t>iolating </a:t>
            </a:r>
            <a:r>
              <a:rPr lang="en-US" sz="2600" dirty="0">
                <a:effectLst/>
              </a:rPr>
              <a:t>State or Federal law</a:t>
            </a:r>
          </a:p>
          <a:p>
            <a:pPr>
              <a:defRPr/>
            </a:pPr>
            <a:r>
              <a:rPr lang="en-US" sz="2600" dirty="0">
                <a:effectLst/>
              </a:rPr>
              <a:t>A</a:t>
            </a:r>
            <a:r>
              <a:rPr lang="en-US" sz="2600" dirty="0" smtClean="0">
                <a:effectLst/>
              </a:rPr>
              <a:t>ny brutality </a:t>
            </a:r>
            <a:r>
              <a:rPr lang="en-US" sz="2600" dirty="0">
                <a:effectLst/>
              </a:rPr>
              <a:t>of a p</a:t>
            </a:r>
            <a:r>
              <a:rPr lang="en-US" sz="2600" dirty="0" smtClean="0">
                <a:effectLst/>
              </a:rPr>
              <a:t>hysical </a:t>
            </a:r>
            <a:r>
              <a:rPr lang="en-US" sz="2600" dirty="0">
                <a:effectLst/>
              </a:rPr>
              <a:t>n</a:t>
            </a:r>
            <a:r>
              <a:rPr lang="en-US" sz="2600" dirty="0" smtClean="0">
                <a:effectLst/>
              </a:rPr>
              <a:t>ature</a:t>
            </a:r>
            <a:r>
              <a:rPr lang="en-US" sz="2600" dirty="0">
                <a:effectLst/>
              </a:rPr>
              <a:t>, s</a:t>
            </a:r>
            <a:r>
              <a:rPr lang="en-US" sz="2600" dirty="0" smtClean="0">
                <a:effectLst/>
              </a:rPr>
              <a:t>uch </a:t>
            </a:r>
            <a:r>
              <a:rPr lang="en-US" sz="2600" dirty="0">
                <a:effectLst/>
              </a:rPr>
              <a:t>as:</a:t>
            </a:r>
          </a:p>
          <a:p>
            <a:pPr lvl="1">
              <a:spcBef>
                <a:spcPts val="600"/>
              </a:spcBef>
              <a:spcAft>
                <a:spcPts val="600"/>
              </a:spcAft>
              <a:defRPr/>
            </a:pPr>
            <a:r>
              <a:rPr lang="en-US" sz="2600" dirty="0" smtClean="0">
                <a:effectLst/>
              </a:rPr>
              <a:t>Whipping, beating, branding </a:t>
            </a:r>
          </a:p>
          <a:p>
            <a:pPr lvl="1">
              <a:spcBef>
                <a:spcPts val="600"/>
              </a:spcBef>
              <a:spcAft>
                <a:spcPts val="600"/>
              </a:spcAft>
              <a:defRPr/>
            </a:pPr>
            <a:r>
              <a:rPr lang="en-US" sz="2600" dirty="0">
                <a:effectLst/>
              </a:rPr>
              <a:t>E</a:t>
            </a:r>
            <a:r>
              <a:rPr lang="en-US" sz="2600" dirty="0" smtClean="0">
                <a:effectLst/>
              </a:rPr>
              <a:t>xposure </a:t>
            </a:r>
            <a:r>
              <a:rPr lang="en-US" sz="2600" dirty="0">
                <a:effectLst/>
              </a:rPr>
              <a:t>to the </a:t>
            </a:r>
            <a:r>
              <a:rPr lang="en-US" sz="2600" dirty="0" smtClean="0">
                <a:effectLst/>
              </a:rPr>
              <a:t>elements</a:t>
            </a:r>
            <a:endParaRPr lang="en-US" sz="2600" dirty="0">
              <a:effectLst/>
            </a:endParaRPr>
          </a:p>
          <a:p>
            <a:pPr lvl="1">
              <a:spcBef>
                <a:spcPts val="600"/>
              </a:spcBef>
              <a:spcAft>
                <a:spcPts val="600"/>
              </a:spcAft>
              <a:defRPr/>
            </a:pPr>
            <a:r>
              <a:rPr lang="en-US" sz="2600" dirty="0">
                <a:effectLst/>
              </a:rPr>
              <a:t>F</a:t>
            </a:r>
            <a:r>
              <a:rPr lang="en-US" sz="2600" dirty="0" smtClean="0">
                <a:effectLst/>
              </a:rPr>
              <a:t>orced </a:t>
            </a:r>
            <a:r>
              <a:rPr lang="en-US" sz="2600" dirty="0">
                <a:effectLst/>
              </a:rPr>
              <a:t>consumption of any food, liquor, drug, or other </a:t>
            </a:r>
            <a:r>
              <a:rPr lang="en-US" sz="2600" dirty="0" smtClean="0">
                <a:effectLst/>
              </a:rPr>
              <a:t>substance</a:t>
            </a:r>
            <a:endParaRPr lang="en-US" sz="2600" dirty="0">
              <a:effectLst/>
            </a:endParaRPr>
          </a:p>
          <a:p>
            <a:pPr lvl="1">
              <a:spcBef>
                <a:spcPts val="600"/>
              </a:spcBef>
              <a:spcAft>
                <a:spcPts val="600"/>
              </a:spcAft>
              <a:defRPr/>
            </a:pPr>
            <a:r>
              <a:rPr lang="en-US" sz="2600" dirty="0">
                <a:effectLst/>
              </a:rPr>
              <a:t>O</a:t>
            </a:r>
            <a:r>
              <a:rPr lang="en-US" sz="2600" dirty="0" smtClean="0">
                <a:effectLst/>
              </a:rPr>
              <a:t>ther </a:t>
            </a:r>
            <a:r>
              <a:rPr lang="en-US" sz="2600" dirty="0">
                <a:effectLst/>
              </a:rPr>
              <a:t>forced physical activity that could adversely affect the physical health or safety of the </a:t>
            </a:r>
            <a:r>
              <a:rPr lang="en-US" sz="2600" dirty="0" smtClean="0">
                <a:effectLst/>
              </a:rPr>
              <a:t>student </a:t>
            </a:r>
            <a:endParaRPr lang="en-US" sz="2600" dirty="0">
              <a:effectLst/>
            </a:endParaRPr>
          </a:p>
          <a:p>
            <a:pPr>
              <a:defRPr/>
            </a:pPr>
            <a:endParaRPr lang="en-US" dirty="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a:xfrm>
            <a:off x="457200" y="533400"/>
            <a:ext cx="8229600" cy="5592763"/>
          </a:xfrm>
        </p:spPr>
        <p:txBody>
          <a:bodyPr/>
          <a:lstStyle/>
          <a:p>
            <a:pPr marL="0" indent="0" eaLnBrk="1" hangingPunct="1">
              <a:buFont typeface="Wingdings" pitchFamily="2" charset="2"/>
              <a:buNone/>
              <a:defRPr/>
            </a:pPr>
            <a:endParaRPr lang="en-US" altLang="en-US" dirty="0" smtClean="0"/>
          </a:p>
          <a:p>
            <a:pPr marL="0" indent="0" eaLnBrk="1" hangingPunct="1">
              <a:buFont typeface="Wingdings" pitchFamily="2" charset="2"/>
              <a:buNone/>
              <a:defRPr/>
            </a:pPr>
            <a:endParaRPr lang="en-US" altLang="en-US" dirty="0" smtClean="0"/>
          </a:p>
          <a:p>
            <a:pPr marL="0" indent="0" eaLnBrk="1" hangingPunct="1">
              <a:buFont typeface="Wingdings" pitchFamily="2" charset="2"/>
              <a:buNone/>
              <a:defRPr/>
            </a:pPr>
            <a:endParaRPr lang="en-US" altLang="en-US" dirty="0" smtClean="0"/>
          </a:p>
          <a:p>
            <a:pPr marL="0" indent="0" eaLnBrk="1" hangingPunct="1">
              <a:buFont typeface="Wingdings" pitchFamily="2" charset="2"/>
              <a:buNone/>
              <a:defRPr/>
            </a:pPr>
            <a:endParaRPr lang="en-US" altLang="en-US" dirty="0" smtClean="0"/>
          </a:p>
          <a:p>
            <a:pPr marL="0" indent="0" eaLnBrk="1" hangingPunct="1">
              <a:buFont typeface="Wingdings" pitchFamily="2" charset="2"/>
              <a:buNone/>
              <a:defRPr/>
            </a:pPr>
            <a:r>
              <a:rPr lang="en-US" altLang="en-US" dirty="0" smtClean="0">
                <a:effectLst/>
              </a:rPr>
              <a:t>“Coaches have to watch for what they don’t want to see and listen to what they don’t want to hear.”</a:t>
            </a:r>
          </a:p>
          <a:p>
            <a:pPr marL="0" indent="0" eaLnBrk="1" hangingPunct="1">
              <a:spcBef>
                <a:spcPts val="1200"/>
              </a:spcBef>
              <a:buFont typeface="Wingdings" pitchFamily="2" charset="2"/>
              <a:buNone/>
              <a:defRPr/>
            </a:pPr>
            <a:r>
              <a:rPr lang="en-US" altLang="en-US" dirty="0" smtClean="0">
                <a:effectLst/>
              </a:rPr>
              <a:t>                                         		</a:t>
            </a:r>
            <a:r>
              <a:rPr lang="en-US" altLang="en-US" i="1" dirty="0" smtClean="0">
                <a:effectLst/>
              </a:rPr>
              <a:t>John Madden</a:t>
            </a:r>
          </a:p>
          <a:p>
            <a:pPr marL="0" indent="0" eaLnBrk="1" hangingPunct="1">
              <a:spcBef>
                <a:spcPts val="0"/>
              </a:spcBef>
              <a:buFont typeface="Wingdings" pitchFamily="2" charset="2"/>
              <a:buNone/>
              <a:defRPr/>
            </a:pPr>
            <a:r>
              <a:rPr lang="en-US" altLang="en-US" dirty="0" smtClean="0">
                <a:effectLst/>
              </a:rPr>
              <a:t>				</a:t>
            </a:r>
            <a:r>
              <a:rPr lang="en-US" altLang="en-US" sz="2800" dirty="0" smtClean="0">
                <a:effectLst/>
              </a:rPr>
              <a:t>    </a:t>
            </a:r>
            <a:r>
              <a:rPr lang="en-US" altLang="en-US" sz="2800" i="1" dirty="0">
                <a:effectLst/>
              </a:rPr>
              <a:t>Oakland Raiders Head Coach</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z="4000" dirty="0" err="1" smtClean="0">
                <a:effectLst/>
              </a:rPr>
              <a:t>LCSB</a:t>
            </a:r>
            <a:r>
              <a:rPr lang="en-US" altLang="en-US" sz="4000" dirty="0" smtClean="0">
                <a:effectLst/>
              </a:rPr>
              <a:t> Policy 5516 Student Hazing</a:t>
            </a:r>
            <a:endParaRPr lang="en-US" altLang="en-US" dirty="0" smtClean="0">
              <a:effectLst/>
            </a:endParaRPr>
          </a:p>
        </p:txBody>
      </p:sp>
      <p:sp>
        <p:nvSpPr>
          <p:cNvPr id="3" name="Content Placeholder 2"/>
          <p:cNvSpPr>
            <a:spLocks noGrp="1"/>
          </p:cNvSpPr>
          <p:nvPr>
            <p:ph idx="1"/>
          </p:nvPr>
        </p:nvSpPr>
        <p:spPr/>
        <p:txBody>
          <a:bodyPr/>
          <a:lstStyle/>
          <a:p>
            <a:pPr marL="0" indent="0">
              <a:buFont typeface="Wingdings" pitchFamily="2" charset="2"/>
              <a:buNone/>
              <a:defRPr/>
            </a:pPr>
            <a:r>
              <a:rPr lang="en-US" sz="2800" dirty="0" smtClean="0">
                <a:effectLst/>
              </a:rPr>
              <a:t>"Hazing" also includes, but is not limited to:</a:t>
            </a:r>
          </a:p>
          <a:p>
            <a:pPr>
              <a:defRPr/>
            </a:pPr>
            <a:r>
              <a:rPr lang="en-US" sz="2800" dirty="0">
                <a:effectLst/>
              </a:rPr>
              <a:t>A</a:t>
            </a:r>
            <a:r>
              <a:rPr lang="en-US" sz="2800" dirty="0" smtClean="0">
                <a:effectLst/>
              </a:rPr>
              <a:t>ny </a:t>
            </a:r>
            <a:r>
              <a:rPr lang="en-US" sz="2800" dirty="0">
                <a:effectLst/>
              </a:rPr>
              <a:t>activity that would subject the student </a:t>
            </a:r>
            <a:r>
              <a:rPr lang="en-US" sz="2800" dirty="0" smtClean="0">
                <a:effectLst/>
              </a:rPr>
              <a:t>to </a:t>
            </a:r>
            <a:r>
              <a:rPr lang="en-US" sz="2800" dirty="0">
                <a:effectLst/>
              </a:rPr>
              <a:t>extreme mental stress, such </a:t>
            </a:r>
            <a:r>
              <a:rPr lang="en-US" sz="2800" dirty="0" smtClean="0">
                <a:effectLst/>
              </a:rPr>
              <a:t>as:</a:t>
            </a:r>
          </a:p>
          <a:p>
            <a:pPr lvl="1">
              <a:spcBef>
                <a:spcPts val="600"/>
              </a:spcBef>
              <a:spcAft>
                <a:spcPts val="600"/>
              </a:spcAft>
              <a:defRPr/>
            </a:pPr>
            <a:r>
              <a:rPr lang="en-US" sz="2600" dirty="0" smtClean="0">
                <a:effectLst/>
              </a:rPr>
              <a:t>Sleep deprivation</a:t>
            </a:r>
          </a:p>
          <a:p>
            <a:pPr lvl="1">
              <a:spcBef>
                <a:spcPts val="600"/>
              </a:spcBef>
              <a:spcAft>
                <a:spcPts val="600"/>
              </a:spcAft>
              <a:defRPr/>
            </a:pPr>
            <a:r>
              <a:rPr lang="en-US" sz="2600" dirty="0">
                <a:effectLst/>
              </a:rPr>
              <a:t>F</a:t>
            </a:r>
            <a:r>
              <a:rPr lang="en-US" sz="2600" dirty="0" smtClean="0">
                <a:effectLst/>
              </a:rPr>
              <a:t>orced </a:t>
            </a:r>
            <a:r>
              <a:rPr lang="en-US" sz="2600" dirty="0">
                <a:effectLst/>
              </a:rPr>
              <a:t>exclusion from social </a:t>
            </a:r>
            <a:r>
              <a:rPr lang="en-US" sz="2600" dirty="0" smtClean="0">
                <a:effectLst/>
              </a:rPr>
              <a:t>contact</a:t>
            </a:r>
          </a:p>
          <a:p>
            <a:pPr lvl="1">
              <a:spcBef>
                <a:spcPts val="600"/>
              </a:spcBef>
              <a:spcAft>
                <a:spcPts val="600"/>
              </a:spcAft>
              <a:defRPr/>
            </a:pPr>
            <a:r>
              <a:rPr lang="en-US" sz="2600" dirty="0">
                <a:effectLst/>
              </a:rPr>
              <a:t>F</a:t>
            </a:r>
            <a:r>
              <a:rPr lang="en-US" sz="2600" dirty="0" smtClean="0">
                <a:effectLst/>
              </a:rPr>
              <a:t>orced </a:t>
            </a:r>
            <a:r>
              <a:rPr lang="en-US" sz="2600" dirty="0">
                <a:effectLst/>
              </a:rPr>
              <a:t>conduct that could result in extreme </a:t>
            </a:r>
            <a:r>
              <a:rPr lang="en-US" sz="2600" dirty="0" smtClean="0">
                <a:effectLst/>
              </a:rPr>
              <a:t>embarrassment</a:t>
            </a:r>
          </a:p>
          <a:p>
            <a:pPr lvl="1">
              <a:spcBef>
                <a:spcPts val="600"/>
              </a:spcBef>
              <a:spcAft>
                <a:spcPts val="600"/>
              </a:spcAft>
              <a:defRPr/>
            </a:pPr>
            <a:r>
              <a:rPr lang="en-US" sz="2600" dirty="0">
                <a:effectLst/>
              </a:rPr>
              <a:t>O</a:t>
            </a:r>
            <a:r>
              <a:rPr lang="en-US" sz="2600" dirty="0" smtClean="0">
                <a:effectLst/>
              </a:rPr>
              <a:t>ther </a:t>
            </a:r>
            <a:r>
              <a:rPr lang="en-US" sz="2600" dirty="0">
                <a:effectLst/>
              </a:rPr>
              <a:t>forced activity that could adversely affect the mental health or dignity of the </a:t>
            </a:r>
            <a:r>
              <a:rPr lang="en-US" sz="2600" dirty="0" smtClean="0">
                <a:effectLst/>
              </a:rPr>
              <a:t>student. </a:t>
            </a:r>
            <a:endParaRPr lang="en-US" sz="2600" dirty="0">
              <a:effectLst/>
            </a:endParaRPr>
          </a:p>
          <a:p>
            <a:pPr marL="0" indent="0">
              <a:buFont typeface="Wingdings" pitchFamily="2" charset="2"/>
              <a:buNone/>
              <a:defRPr/>
            </a:pPr>
            <a:endParaRPr lang="en-US" dirty="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z="4000" smtClean="0">
                <a:effectLst/>
              </a:rPr>
              <a:t>LCSB Policy 5516 Student Hazing</a:t>
            </a:r>
            <a:endParaRPr lang="en-US" altLang="en-US" smtClean="0">
              <a:effectLst/>
            </a:endParaRPr>
          </a:p>
        </p:txBody>
      </p:sp>
      <p:sp>
        <p:nvSpPr>
          <p:cNvPr id="3" name="Content Placeholder 2"/>
          <p:cNvSpPr>
            <a:spLocks noGrp="1"/>
          </p:cNvSpPr>
          <p:nvPr>
            <p:ph idx="1"/>
          </p:nvPr>
        </p:nvSpPr>
        <p:spPr/>
        <p:txBody>
          <a:bodyPr anchor="ctr"/>
          <a:lstStyle/>
          <a:p>
            <a:pPr marL="0" indent="0">
              <a:buFont typeface="Wingdings" pitchFamily="2" charset="2"/>
              <a:buNone/>
              <a:defRPr/>
            </a:pPr>
            <a:r>
              <a:rPr lang="en-US" sz="2800" dirty="0">
                <a:effectLst/>
              </a:rPr>
              <a:t>Hazing does </a:t>
            </a:r>
            <a:r>
              <a:rPr lang="en-US" sz="2800" u="sng" dirty="0">
                <a:effectLst/>
              </a:rPr>
              <a:t>not</a:t>
            </a:r>
            <a:r>
              <a:rPr lang="en-US" sz="2800" dirty="0">
                <a:effectLst/>
              </a:rPr>
              <a:t> </a:t>
            </a:r>
            <a:r>
              <a:rPr lang="en-US" sz="2800" dirty="0" smtClean="0">
                <a:effectLst/>
              </a:rPr>
              <a:t>include:</a:t>
            </a:r>
          </a:p>
          <a:p>
            <a:pPr>
              <a:defRPr/>
            </a:pPr>
            <a:r>
              <a:rPr lang="en-US" sz="2800" dirty="0">
                <a:effectLst/>
              </a:rPr>
              <a:t>C</a:t>
            </a:r>
            <a:r>
              <a:rPr lang="en-US" sz="2800" dirty="0" smtClean="0">
                <a:effectLst/>
              </a:rPr>
              <a:t>ustomary </a:t>
            </a:r>
            <a:r>
              <a:rPr lang="en-US" sz="2800" dirty="0">
                <a:effectLst/>
              </a:rPr>
              <a:t>athletic </a:t>
            </a:r>
            <a:r>
              <a:rPr lang="en-US" sz="2800" dirty="0" smtClean="0">
                <a:effectLst/>
              </a:rPr>
              <a:t>events</a:t>
            </a:r>
          </a:p>
          <a:p>
            <a:pPr>
              <a:defRPr/>
            </a:pPr>
            <a:r>
              <a:rPr lang="en-US" sz="2800" dirty="0">
                <a:effectLst/>
              </a:rPr>
              <a:t>O</a:t>
            </a:r>
            <a:r>
              <a:rPr lang="en-US" sz="2800" dirty="0" smtClean="0">
                <a:effectLst/>
              </a:rPr>
              <a:t>ther </a:t>
            </a:r>
            <a:r>
              <a:rPr lang="en-US" sz="2800" dirty="0">
                <a:effectLst/>
              </a:rPr>
              <a:t>similar contests or </a:t>
            </a:r>
            <a:r>
              <a:rPr lang="en-US" sz="2800" dirty="0" smtClean="0">
                <a:effectLst/>
              </a:rPr>
              <a:t>competitions</a:t>
            </a:r>
          </a:p>
          <a:p>
            <a:pPr>
              <a:defRPr/>
            </a:pPr>
            <a:r>
              <a:rPr lang="en-US" sz="2800" dirty="0">
                <a:effectLst/>
              </a:rPr>
              <a:t>A</a:t>
            </a:r>
            <a:r>
              <a:rPr lang="en-US" sz="2800" dirty="0" smtClean="0">
                <a:effectLst/>
              </a:rPr>
              <a:t>ny </a:t>
            </a:r>
            <a:r>
              <a:rPr lang="en-US" sz="2800" dirty="0">
                <a:effectLst/>
              </a:rPr>
              <a:t>activity or conduct that furthers a legal and legitimate objective. </a:t>
            </a:r>
            <a:endParaRPr lang="en-US" sz="2800" dirty="0" smtClean="0">
              <a:effectLst/>
            </a:endParaRPr>
          </a:p>
          <a:p>
            <a:pPr marL="0" indent="0">
              <a:buFont typeface="Wingdings" pitchFamily="2" charset="2"/>
              <a:buNone/>
              <a:defRPr/>
            </a:pPr>
            <a:endParaRPr lang="en-US" sz="2800" dirty="0" smtClean="0">
              <a:effectLst/>
            </a:endParaRPr>
          </a:p>
          <a:p>
            <a:pPr>
              <a:defRPr/>
            </a:pPr>
            <a:endParaRPr lang="en-US" dirty="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effectLst/>
              </a:rPr>
              <a:t>LCSB Policy 5516 Student Hazing</a:t>
            </a:r>
          </a:p>
        </p:txBody>
      </p:sp>
      <p:sp>
        <p:nvSpPr>
          <p:cNvPr id="3" name="Content Placeholder 2"/>
          <p:cNvSpPr>
            <a:spLocks noGrp="1"/>
          </p:cNvSpPr>
          <p:nvPr>
            <p:ph idx="1"/>
          </p:nvPr>
        </p:nvSpPr>
        <p:spPr/>
        <p:txBody>
          <a:bodyPr anchor="t"/>
          <a:lstStyle/>
          <a:p>
            <a:pPr marL="0" indent="0" algn="ctr">
              <a:buFont typeface="Wingdings" pitchFamily="2" charset="2"/>
              <a:buNone/>
              <a:defRPr/>
            </a:pPr>
            <a:r>
              <a:rPr lang="en-US" b="1" dirty="0" smtClean="0">
                <a:effectLst>
                  <a:outerShdw blurRad="38100" dist="38100" dir="2700000" algn="tl">
                    <a:srgbClr val="000000">
                      <a:alpha val="43137"/>
                    </a:srgbClr>
                  </a:outerShdw>
                </a:effectLst>
              </a:rPr>
              <a:t>Key Point</a:t>
            </a:r>
          </a:p>
          <a:p>
            <a:pPr marL="0" indent="0" algn="ctr">
              <a:buFont typeface="Wingdings" pitchFamily="2" charset="2"/>
              <a:buNone/>
              <a:defRPr/>
            </a:pPr>
            <a:r>
              <a:rPr lang="en-US" b="1" dirty="0" smtClean="0">
                <a:effectLst>
                  <a:outerShdw blurRad="38100" dist="38100" dir="2700000" algn="tl">
                    <a:srgbClr val="000000">
                      <a:alpha val="43137"/>
                    </a:srgbClr>
                  </a:outerShdw>
                </a:effectLst>
              </a:rPr>
              <a:t>***</a:t>
            </a:r>
          </a:p>
          <a:p>
            <a:pPr marL="0" indent="0" algn="just">
              <a:buFont typeface="Wingdings" pitchFamily="2" charset="2"/>
              <a:buNone/>
              <a:defRPr/>
            </a:pPr>
            <a:endParaRPr lang="en-US" sz="2800" dirty="0" smtClean="0">
              <a:effectLst/>
            </a:endParaRPr>
          </a:p>
          <a:p>
            <a:pPr marL="0" indent="0" algn="just">
              <a:buFont typeface="Wingdings" pitchFamily="2" charset="2"/>
              <a:buNone/>
              <a:defRPr/>
            </a:pPr>
            <a:r>
              <a:rPr lang="en-US" sz="2800" dirty="0" smtClean="0">
                <a:effectLst/>
              </a:rPr>
              <a:t>Permission, consent, or assumption of risk by an individual subjected to hazing shall not lessen the prohibitions contained in this policy.</a:t>
            </a:r>
          </a:p>
          <a:p>
            <a:pPr>
              <a:defRPr/>
            </a:pPr>
            <a:endParaRPr lang="en-US" dirty="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z="4000" dirty="0" err="1" smtClean="0">
                <a:effectLst/>
              </a:rPr>
              <a:t>LCSB</a:t>
            </a:r>
            <a:r>
              <a:rPr lang="en-US" altLang="en-US" sz="4000" dirty="0" smtClean="0">
                <a:effectLst/>
              </a:rPr>
              <a:t> Policy 5516 Student Hazing</a:t>
            </a:r>
            <a:endParaRPr lang="en-US" altLang="en-US" dirty="0" smtClean="0">
              <a:effectLst/>
            </a:endParaRPr>
          </a:p>
        </p:txBody>
      </p:sp>
      <p:sp>
        <p:nvSpPr>
          <p:cNvPr id="3" name="Content Placeholder 2"/>
          <p:cNvSpPr>
            <a:spLocks noGrp="1"/>
          </p:cNvSpPr>
          <p:nvPr>
            <p:ph idx="1"/>
          </p:nvPr>
        </p:nvSpPr>
        <p:spPr/>
        <p:txBody>
          <a:bodyPr/>
          <a:lstStyle/>
          <a:p>
            <a:pPr marL="0" indent="0" algn="ctr">
              <a:buNone/>
              <a:defRPr/>
            </a:pPr>
            <a:r>
              <a:rPr lang="en-US" b="1" dirty="0">
                <a:effectLst>
                  <a:outerShdw blurRad="38100" dist="38100" dir="2700000" algn="tl">
                    <a:srgbClr val="000000">
                      <a:alpha val="43137"/>
                    </a:srgbClr>
                  </a:outerShdw>
                </a:effectLst>
              </a:rPr>
              <a:t>Key Point</a:t>
            </a:r>
          </a:p>
          <a:p>
            <a:pPr marL="0" indent="0" algn="ctr">
              <a:buNone/>
              <a:defRPr/>
            </a:pPr>
            <a:r>
              <a:rPr lang="en-US" b="1" dirty="0" smtClean="0">
                <a:effectLst>
                  <a:outerShdw blurRad="38100" dist="38100" dir="2700000" algn="tl">
                    <a:srgbClr val="000000">
                      <a:alpha val="43137"/>
                    </a:srgbClr>
                  </a:outerShdw>
                </a:effectLst>
              </a:rPr>
              <a:t>***</a:t>
            </a:r>
          </a:p>
          <a:p>
            <a:pPr marL="0" indent="0" algn="ctr">
              <a:buNone/>
              <a:defRPr/>
            </a:pPr>
            <a:endParaRPr lang="en-US" sz="2800" dirty="0">
              <a:effectLst/>
            </a:endParaRPr>
          </a:p>
          <a:p>
            <a:pPr marL="0" indent="0" algn="just" eaLnBrk="1" hangingPunct="1">
              <a:spcBef>
                <a:spcPts val="1200"/>
              </a:spcBef>
              <a:spcAft>
                <a:spcPts val="1200"/>
              </a:spcAft>
              <a:buFont typeface="Wingdings" pitchFamily="2" charset="2"/>
              <a:buNone/>
              <a:tabLst>
                <a:tab pos="914400" algn="l"/>
                <a:tab pos="1252728" algn="l"/>
              </a:tabLst>
              <a:defRPr/>
            </a:pPr>
            <a:r>
              <a:rPr lang="en-US" sz="2800" dirty="0" smtClean="0">
                <a:effectLst/>
              </a:rPr>
              <a:t>Administrators</a:t>
            </a:r>
            <a:r>
              <a:rPr lang="en-US" sz="2800" dirty="0">
                <a:effectLst/>
              </a:rPr>
              <a:t>, faculty members, and other employees of the Board shall be alert particularly to possible situations, circumstances, or events that might include hazing. </a:t>
            </a:r>
          </a:p>
          <a:p>
            <a:pPr marL="0" indent="0">
              <a:buNone/>
              <a:defRPr/>
            </a:pPr>
            <a:endParaRPr lang="en-US" dirty="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000" dirty="0" err="1">
                <a:effectLst/>
              </a:rPr>
              <a:t>LCSB</a:t>
            </a:r>
            <a:r>
              <a:rPr lang="en-US" altLang="en-US" sz="4000" dirty="0">
                <a:effectLst/>
              </a:rPr>
              <a:t> Policy 5516 Student Hazing</a:t>
            </a:r>
            <a:endParaRPr lang="en-US" sz="4000" dirty="0"/>
          </a:p>
        </p:txBody>
      </p:sp>
      <p:sp>
        <p:nvSpPr>
          <p:cNvPr id="3" name="Content Placeholder 2"/>
          <p:cNvSpPr>
            <a:spLocks noGrp="1"/>
          </p:cNvSpPr>
          <p:nvPr>
            <p:ph idx="1"/>
          </p:nvPr>
        </p:nvSpPr>
        <p:spPr/>
        <p:txBody>
          <a:bodyPr anchor="ctr"/>
          <a:lstStyle/>
          <a:p>
            <a:pPr marL="0" indent="0" algn="just">
              <a:buNone/>
            </a:pPr>
            <a:endParaRPr lang="en-US" sz="2800" dirty="0" smtClean="0">
              <a:effectLst/>
            </a:endParaRPr>
          </a:p>
          <a:p>
            <a:pPr marL="0" indent="0" algn="just">
              <a:buNone/>
            </a:pPr>
            <a:r>
              <a:rPr lang="en-US" sz="2800" dirty="0" smtClean="0">
                <a:effectLst/>
              </a:rPr>
              <a:t>Students</a:t>
            </a:r>
            <a:r>
              <a:rPr lang="en-US" sz="2800" dirty="0">
                <a:effectLst/>
              </a:rPr>
              <a:t>, administrators, faculty members, and other employees who fail to abide by this policy may be subject to disciplinary action and may be held personally liable for civil and criminal penalties in accordance with law.</a:t>
            </a:r>
          </a:p>
          <a:p>
            <a:endParaRPr lang="en-US" dirty="0"/>
          </a:p>
        </p:txBody>
      </p:sp>
    </p:spTree>
    <p:extLst>
      <p:ext uri="{BB962C8B-B14F-4D97-AF65-F5344CB8AC3E}">
        <p14:creationId xmlns:p14="http://schemas.microsoft.com/office/powerpoint/2010/main" val="1819656322"/>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z="4000" smtClean="0">
                <a:effectLst/>
              </a:rPr>
              <a:t>LCSB Policy 5516 Student Hazing</a:t>
            </a:r>
            <a:endParaRPr lang="en-US" altLang="en-US" smtClean="0">
              <a:effectLst/>
            </a:endParaRPr>
          </a:p>
        </p:txBody>
      </p:sp>
      <p:sp>
        <p:nvSpPr>
          <p:cNvPr id="3" name="Content Placeholder 2"/>
          <p:cNvSpPr>
            <a:spLocks noGrp="1"/>
          </p:cNvSpPr>
          <p:nvPr>
            <p:ph idx="1"/>
          </p:nvPr>
        </p:nvSpPr>
        <p:spPr/>
        <p:txBody>
          <a:bodyPr/>
          <a:lstStyle/>
          <a:p>
            <a:pPr marL="0" indent="0" algn="ctr">
              <a:spcBef>
                <a:spcPts val="0"/>
              </a:spcBef>
              <a:buFont typeface="Wingdings" pitchFamily="2" charset="2"/>
              <a:buNone/>
              <a:defRPr/>
            </a:pPr>
            <a:r>
              <a:rPr lang="en-US" b="1" dirty="0" smtClean="0">
                <a:effectLst>
                  <a:outerShdw blurRad="38100" dist="38100" dir="2700000" algn="tl">
                    <a:srgbClr val="000000">
                      <a:alpha val="43137"/>
                    </a:srgbClr>
                  </a:outerShdw>
                </a:effectLst>
              </a:rPr>
              <a:t>Reporting</a:t>
            </a:r>
          </a:p>
          <a:p>
            <a:pPr marL="0" indent="0" algn="ctr">
              <a:spcBef>
                <a:spcPts val="0"/>
              </a:spcBef>
              <a:buFont typeface="Wingdings" pitchFamily="2" charset="2"/>
              <a:buNone/>
              <a:defRPr/>
            </a:pPr>
            <a:r>
              <a:rPr lang="en-US" b="1" dirty="0" smtClean="0">
                <a:effectLst>
                  <a:outerShdw blurRad="38100" dist="38100" dir="2700000" algn="tl">
                    <a:srgbClr val="000000">
                      <a:alpha val="43137"/>
                    </a:srgbClr>
                  </a:outerShdw>
                </a:effectLst>
              </a:rPr>
              <a:t>***</a:t>
            </a:r>
            <a:endParaRPr lang="en-US" b="1" dirty="0">
              <a:effectLst>
                <a:outerShdw blurRad="38100" dist="38100" dir="2700000" algn="tl">
                  <a:srgbClr val="000000">
                    <a:alpha val="43137"/>
                  </a:srgbClr>
                </a:outerShdw>
              </a:effectLst>
            </a:endParaRPr>
          </a:p>
          <a:p>
            <a:pPr marL="0" indent="0" algn="just">
              <a:spcBef>
                <a:spcPts val="600"/>
              </a:spcBef>
              <a:spcAft>
                <a:spcPts val="600"/>
              </a:spcAft>
              <a:buFont typeface="Wingdings" pitchFamily="2" charset="2"/>
              <a:buNone/>
              <a:defRPr/>
            </a:pPr>
            <a:r>
              <a:rPr lang="en-US" sz="2800" dirty="0" smtClean="0">
                <a:effectLst/>
              </a:rPr>
              <a:t>Any </a:t>
            </a:r>
            <a:r>
              <a:rPr lang="en-US" sz="2800" dirty="0">
                <a:effectLst/>
              </a:rPr>
              <a:t>person who believes that s/he has been the victim of hazing or any person with knowledge or belief of conduct that may constitute hazing shall report the alleged acts immediately to the Principal or the Superintendent</a:t>
            </a:r>
            <a:r>
              <a:rPr lang="en-US" sz="2800" dirty="0" smtClean="0">
                <a:effectLst/>
              </a:rPr>
              <a:t>.</a:t>
            </a:r>
          </a:p>
          <a:p>
            <a:pPr marL="0" indent="0" algn="just">
              <a:spcBef>
                <a:spcPts val="1800"/>
              </a:spcBef>
              <a:spcAft>
                <a:spcPts val="600"/>
              </a:spcAft>
              <a:buFont typeface="Wingdings" pitchFamily="2" charset="2"/>
              <a:buNone/>
              <a:defRPr/>
            </a:pPr>
            <a:r>
              <a:rPr lang="en-US" sz="2800" dirty="0" smtClean="0">
                <a:effectLst/>
              </a:rPr>
              <a:t>Submission </a:t>
            </a:r>
            <a:r>
              <a:rPr lang="en-US" sz="2800" dirty="0">
                <a:effectLst/>
              </a:rPr>
              <a:t>of a good faith report of hazing will not affect a person's future employment, grades, or work assignments.</a:t>
            </a:r>
          </a:p>
          <a:p>
            <a:pPr>
              <a:defRPr/>
            </a:pPr>
            <a:endParaRPr lang="en-US" dirty="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z="4000" smtClean="0">
                <a:effectLst/>
              </a:rPr>
              <a:t>LCSB Policy 5516 Student Hazing</a:t>
            </a:r>
            <a:endParaRPr lang="en-US" altLang="en-US" smtClean="0">
              <a:effectLst/>
            </a:endParaRPr>
          </a:p>
        </p:txBody>
      </p:sp>
      <p:sp>
        <p:nvSpPr>
          <p:cNvPr id="3" name="Content Placeholder 2"/>
          <p:cNvSpPr>
            <a:spLocks noGrp="1"/>
          </p:cNvSpPr>
          <p:nvPr>
            <p:ph idx="1"/>
          </p:nvPr>
        </p:nvSpPr>
        <p:spPr/>
        <p:txBody>
          <a:bodyPr anchor="t"/>
          <a:lstStyle/>
          <a:p>
            <a:pPr marL="0" indent="0" algn="ctr">
              <a:buFont typeface="Wingdings" pitchFamily="2" charset="2"/>
              <a:buNone/>
              <a:defRPr/>
            </a:pPr>
            <a:r>
              <a:rPr lang="en-US" b="1" dirty="0" smtClean="0">
                <a:effectLst/>
              </a:rPr>
              <a:t>School District Action</a:t>
            </a:r>
          </a:p>
          <a:p>
            <a:pPr marL="0" indent="0" algn="ctr">
              <a:buFont typeface="Wingdings" pitchFamily="2" charset="2"/>
              <a:buNone/>
              <a:defRPr/>
            </a:pPr>
            <a:r>
              <a:rPr lang="en-US" b="1" dirty="0" smtClean="0">
                <a:effectLst/>
              </a:rPr>
              <a:t>***</a:t>
            </a:r>
          </a:p>
          <a:p>
            <a:pPr marL="0" indent="0" algn="just">
              <a:buFont typeface="Wingdings" pitchFamily="2" charset="2"/>
              <a:buNone/>
              <a:defRPr/>
            </a:pPr>
            <a:r>
              <a:rPr lang="en-US" sz="2800" dirty="0" smtClean="0">
                <a:effectLst/>
              </a:rPr>
              <a:t>The Principal or Superintendent will investigate all complaints of hazing and will discipline or take appropriate action against any student, employee, or volunteer of the School District found to have violated this policy.</a:t>
            </a:r>
          </a:p>
          <a:p>
            <a:pPr>
              <a:defRPr/>
            </a:pPr>
            <a:endParaRPr lang="en-US" sz="2400" dirty="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sz="4000" dirty="0" err="1"/>
              <a:t>LCSB</a:t>
            </a:r>
            <a:r>
              <a:rPr lang="en-US" altLang="en-US" sz="4000" dirty="0"/>
              <a:t> Policy 5516 Student Hazing</a:t>
            </a:r>
            <a:endParaRPr lang="en-US" dirty="0"/>
          </a:p>
        </p:txBody>
      </p:sp>
      <p:sp>
        <p:nvSpPr>
          <p:cNvPr id="30723" name="Content Placeholder 2"/>
          <p:cNvSpPr>
            <a:spLocks noGrp="1"/>
          </p:cNvSpPr>
          <p:nvPr>
            <p:ph idx="1"/>
          </p:nvPr>
        </p:nvSpPr>
        <p:spPr>
          <a:xfrm>
            <a:off x="457200" y="1524000"/>
            <a:ext cx="8229600" cy="4602163"/>
          </a:xfrm>
        </p:spPr>
        <p:txBody>
          <a:bodyPr anchor="ctr"/>
          <a:lstStyle/>
          <a:p>
            <a:pPr marL="0" indent="0" algn="ctr">
              <a:buFont typeface="Wingdings" pitchFamily="2" charset="2"/>
              <a:buNone/>
            </a:pPr>
            <a:r>
              <a:rPr lang="en-US" altLang="en-US" b="1" dirty="0" smtClean="0">
                <a:effectLst/>
              </a:rPr>
              <a:t>Retaliation</a:t>
            </a:r>
          </a:p>
          <a:p>
            <a:pPr marL="0" indent="0" algn="ctr">
              <a:buFont typeface="Wingdings" pitchFamily="2" charset="2"/>
              <a:buNone/>
            </a:pPr>
            <a:r>
              <a:rPr lang="en-US" altLang="en-US" sz="2800" b="1" dirty="0" smtClean="0">
                <a:effectLst/>
              </a:rPr>
              <a:t>***</a:t>
            </a:r>
          </a:p>
          <a:p>
            <a:pPr marL="0" indent="0" algn="just">
              <a:buFont typeface="Wingdings" pitchFamily="2" charset="2"/>
              <a:buNone/>
            </a:pPr>
            <a:r>
              <a:rPr lang="en-US" altLang="en-US" sz="2800" dirty="0" smtClean="0">
                <a:effectLst/>
              </a:rPr>
              <a:t>The Principal or Superintendent will discipline any student, employee, or volunteer of the School District who retaliates against any person who makes a good faith report or who testifies or otherwise assists in an investigation, hearing, or other proceeding relating to such hazing. Retaliation includes, but it is not limited to any form of intimidation, reprisal, or harassment.</a:t>
            </a:r>
          </a:p>
          <a:p>
            <a:pPr marL="0" indent="0">
              <a:buFont typeface="Wingdings" pitchFamily="2" charset="2"/>
              <a:buNone/>
            </a:pPr>
            <a:endParaRPr lang="en-US" altLang="en-US" dirty="0" smtClean="0">
              <a:effectLst/>
            </a:endParaRP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z="4000" smtClean="0">
                <a:effectLst/>
              </a:rPr>
              <a:t>LCSB Policy 5516 Student Hazing</a:t>
            </a:r>
            <a:endParaRPr lang="en-US" altLang="en-US" smtClean="0">
              <a:effectLst/>
            </a:endParaRPr>
          </a:p>
        </p:txBody>
      </p:sp>
      <p:sp>
        <p:nvSpPr>
          <p:cNvPr id="3" name="Content Placeholder 2"/>
          <p:cNvSpPr>
            <a:spLocks noGrp="1"/>
          </p:cNvSpPr>
          <p:nvPr>
            <p:ph idx="1"/>
          </p:nvPr>
        </p:nvSpPr>
        <p:spPr/>
        <p:txBody>
          <a:bodyPr anchor="t"/>
          <a:lstStyle/>
          <a:p>
            <a:pPr marL="0" indent="0" algn="ctr">
              <a:buNone/>
              <a:defRPr/>
            </a:pPr>
            <a:r>
              <a:rPr lang="en-US" sz="2800" b="1" dirty="0">
                <a:effectLst>
                  <a:outerShdw blurRad="38100" dist="38100" dir="2700000" algn="tl">
                    <a:srgbClr val="000000">
                      <a:alpha val="43137"/>
                    </a:srgbClr>
                  </a:outerShdw>
                </a:effectLst>
              </a:rPr>
              <a:t>Key Point</a:t>
            </a:r>
          </a:p>
          <a:p>
            <a:pPr marL="0" indent="0" algn="ctr">
              <a:spcAft>
                <a:spcPts val="2400"/>
              </a:spcAft>
              <a:buNone/>
              <a:defRPr/>
            </a:pPr>
            <a:r>
              <a:rPr lang="en-US" sz="2800" b="1" dirty="0">
                <a:effectLst>
                  <a:outerShdw blurRad="38100" dist="38100" dir="2700000" algn="tl">
                    <a:srgbClr val="000000">
                      <a:alpha val="43137"/>
                    </a:srgbClr>
                  </a:outerShdw>
                </a:effectLst>
              </a:rPr>
              <a:t>***</a:t>
            </a:r>
          </a:p>
          <a:p>
            <a:pPr marL="0" indent="0" algn="just">
              <a:spcBef>
                <a:spcPts val="1800"/>
              </a:spcBef>
              <a:spcAft>
                <a:spcPts val="1800"/>
              </a:spcAft>
              <a:buFont typeface="Wingdings" pitchFamily="2" charset="2"/>
              <a:buNone/>
              <a:defRPr/>
            </a:pPr>
            <a:r>
              <a:rPr lang="en-US" altLang="en-US" sz="2800" dirty="0" smtClean="0">
                <a:effectLst/>
              </a:rPr>
              <a:t>Administrators, staff members, and volunteers shall not intentionally remain ignorant of hazing or potential hazing activities.</a:t>
            </a:r>
          </a:p>
          <a:p>
            <a:pPr marL="0" indent="0">
              <a:defRPr/>
            </a:pPr>
            <a:endParaRPr lang="en-US" altLang="en-US" dirty="0" smtClean="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p:txBody>
          <a:bodyPr/>
          <a:lstStyle/>
          <a:p>
            <a:pPr marL="465138" indent="-465138" eaLnBrk="1" hangingPunct="1"/>
            <a:r>
              <a:rPr lang="en-US" altLang="en-US" smtClean="0">
                <a:effectLst/>
              </a:rPr>
              <a:t>State Board Rule 6B-1.006</a:t>
            </a:r>
          </a:p>
        </p:txBody>
      </p:sp>
      <p:sp>
        <p:nvSpPr>
          <p:cNvPr id="13315" name="Rectangle 3"/>
          <p:cNvSpPr>
            <a:spLocks noGrp="1" noChangeArrowheads="1"/>
          </p:cNvSpPr>
          <p:nvPr>
            <p:ph idx="1"/>
          </p:nvPr>
        </p:nvSpPr>
        <p:spPr/>
        <p:txBody>
          <a:bodyPr anchor="t"/>
          <a:lstStyle/>
          <a:p>
            <a:pPr marL="465138" indent="-465138" algn="ctr" eaLnBrk="1" hangingPunct="1">
              <a:spcBef>
                <a:spcPct val="0"/>
              </a:spcBef>
              <a:spcAft>
                <a:spcPct val="50000"/>
              </a:spcAft>
              <a:buFontTx/>
              <a:buNone/>
              <a:defRPr/>
            </a:pPr>
            <a:r>
              <a:rPr lang="en-US" altLang="en-US" b="1" dirty="0" smtClean="0">
                <a:effectLst>
                  <a:outerShdw blurRad="38100" dist="38100" dir="2700000" algn="tl">
                    <a:srgbClr val="000000">
                      <a:alpha val="43137"/>
                    </a:srgbClr>
                  </a:outerShdw>
                </a:effectLst>
              </a:rPr>
              <a:t>Teacher Duties</a:t>
            </a:r>
          </a:p>
          <a:p>
            <a:pPr marL="465138" indent="-465138" algn="ctr" eaLnBrk="1" hangingPunct="1">
              <a:spcBef>
                <a:spcPct val="0"/>
              </a:spcBef>
              <a:spcAft>
                <a:spcPct val="50000"/>
              </a:spcAft>
              <a:buFontTx/>
              <a:buNone/>
              <a:defRPr/>
            </a:pPr>
            <a:r>
              <a:rPr lang="en-US" altLang="en-US" b="1" dirty="0" smtClean="0">
                <a:effectLst>
                  <a:outerShdw blurRad="38100" dist="38100" dir="2700000" algn="tl">
                    <a:srgbClr val="000000">
                      <a:alpha val="43137"/>
                    </a:srgbClr>
                  </a:outerShdw>
                </a:effectLst>
              </a:rPr>
              <a:t>***</a:t>
            </a:r>
          </a:p>
          <a:p>
            <a:pPr marL="465138" indent="-465138" eaLnBrk="1" hangingPunct="1">
              <a:spcBef>
                <a:spcPct val="0"/>
              </a:spcBef>
              <a:spcAft>
                <a:spcPct val="50000"/>
              </a:spcAft>
              <a:buFontTx/>
              <a:buNone/>
              <a:defRPr/>
            </a:pPr>
            <a:r>
              <a:rPr lang="en-US" altLang="en-US" sz="2800" dirty="0" smtClean="0">
                <a:effectLst/>
              </a:rPr>
              <a:t>(3)	Obligation to the student requires that the individual:</a:t>
            </a:r>
          </a:p>
          <a:p>
            <a:pPr marL="1146175" lvl="1" indent="-566738" eaLnBrk="1" hangingPunct="1">
              <a:spcBef>
                <a:spcPct val="0"/>
              </a:spcBef>
              <a:spcAft>
                <a:spcPct val="50000"/>
              </a:spcAft>
              <a:buFontTx/>
              <a:buNone/>
              <a:defRPr/>
            </a:pPr>
            <a:r>
              <a:rPr lang="en-US" altLang="en-US" dirty="0" smtClean="0">
                <a:effectLst/>
              </a:rPr>
              <a:t>(a)	Shall make reasonable effort to protect the student from conditions harmful to learning and/or to the student’s mental and/or physical health and/or safety.</a:t>
            </a:r>
          </a:p>
          <a:p>
            <a:pPr marL="1146175" lvl="1" indent="-566738" eaLnBrk="1" hangingPunct="1">
              <a:spcBef>
                <a:spcPct val="0"/>
              </a:spcBef>
              <a:spcAft>
                <a:spcPct val="50000"/>
              </a:spcAft>
              <a:buFontTx/>
              <a:buNone/>
              <a:defRPr/>
            </a:pPr>
            <a:endParaRPr lang="en-US" altLang="en-US" dirty="0" smtClean="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a:xfrm>
            <a:off x="457200" y="685800"/>
            <a:ext cx="8229600" cy="5440363"/>
          </a:xfrm>
        </p:spPr>
        <p:txBody>
          <a:bodyPr anchor="ctr"/>
          <a:lstStyle/>
          <a:p>
            <a:pPr algn="ctr" eaLnBrk="1" hangingPunct="1">
              <a:buFont typeface="Wingdings" pitchFamily="2" charset="2"/>
              <a:buNone/>
              <a:defRPr/>
            </a:pPr>
            <a:r>
              <a:rPr lang="en-US" altLang="en-US" sz="4400" b="1" dirty="0" smtClean="0">
                <a:effectLst/>
              </a:rPr>
              <a:t>Hazing</a:t>
            </a:r>
            <a:endParaRPr lang="en-US" altLang="en-US" sz="4400" b="1" dirty="0" smtClean="0">
              <a:effectLst/>
            </a:endParaRPr>
          </a:p>
          <a:p>
            <a:pPr algn="ctr" eaLnBrk="1" hangingPunct="1">
              <a:buFont typeface="Wingdings" pitchFamily="2" charset="2"/>
              <a:buNone/>
              <a:defRPr/>
            </a:pPr>
            <a:r>
              <a:rPr lang="en-US" altLang="en-US" sz="4400" b="1" dirty="0" smtClean="0"/>
              <a:t>SCOUTING REPORT:</a:t>
            </a:r>
          </a:p>
          <a:p>
            <a:pPr algn="ctr" eaLnBrk="1" hangingPunct="1">
              <a:buFont typeface="Wingdings" pitchFamily="2" charset="2"/>
              <a:buNone/>
              <a:defRPr/>
            </a:pPr>
            <a:r>
              <a:rPr lang="en-US" altLang="en-US" sz="3400" b="1" dirty="0" smtClean="0"/>
              <a:t>What Are We Up Against?</a:t>
            </a:r>
          </a:p>
          <a:p>
            <a:pPr algn="ctr" eaLnBrk="1" hangingPunct="1">
              <a:buFont typeface="Wingdings" pitchFamily="2" charset="2"/>
              <a:buNone/>
              <a:defRPr/>
            </a:pPr>
            <a:endParaRPr lang="en-US" altLang="en-US" sz="4400" dirty="0" smtClean="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dirty="0" smtClean="0">
                <a:effectLst/>
              </a:rPr>
              <a:t>State Board Rule 6B-1.006</a:t>
            </a:r>
            <a:endParaRPr lang="en-US" dirty="0"/>
          </a:p>
        </p:txBody>
      </p:sp>
      <p:sp>
        <p:nvSpPr>
          <p:cNvPr id="16387" name="Rectangle 3"/>
          <p:cNvSpPr>
            <a:spLocks noGrp="1" noChangeArrowheads="1"/>
          </p:cNvSpPr>
          <p:nvPr>
            <p:ph idx="4294967295"/>
          </p:nvPr>
        </p:nvSpPr>
        <p:spPr>
          <a:xfrm>
            <a:off x="304800" y="1219200"/>
            <a:ext cx="8229600" cy="5334000"/>
          </a:xfrm>
        </p:spPr>
        <p:txBody>
          <a:bodyPr anchor="ctr"/>
          <a:lstStyle/>
          <a:p>
            <a:pPr marL="1146175" indent="-573088" eaLnBrk="1" hangingPunct="1">
              <a:lnSpc>
                <a:spcPct val="80000"/>
              </a:lnSpc>
              <a:spcBef>
                <a:spcPct val="0"/>
              </a:spcBef>
              <a:spcAft>
                <a:spcPct val="35000"/>
              </a:spcAft>
              <a:buFont typeface="Wingdings" pitchFamily="2" charset="2"/>
              <a:buNone/>
              <a:defRPr/>
            </a:pPr>
            <a:endParaRPr lang="en-US" altLang="en-US" sz="2800" dirty="0" smtClean="0"/>
          </a:p>
          <a:p>
            <a:pPr marL="1146175" indent="-573088" eaLnBrk="1" hangingPunct="1">
              <a:lnSpc>
                <a:spcPct val="80000"/>
              </a:lnSpc>
              <a:spcBef>
                <a:spcPct val="0"/>
              </a:spcBef>
              <a:spcAft>
                <a:spcPct val="35000"/>
              </a:spcAft>
              <a:buFont typeface="Wingdings" pitchFamily="2" charset="2"/>
              <a:buNone/>
              <a:defRPr/>
            </a:pPr>
            <a:r>
              <a:rPr lang="en-US" altLang="en-US" sz="2800" dirty="0" smtClean="0">
                <a:effectLst/>
              </a:rPr>
              <a:t>(e)	Shall not intentionally expose a student to unnecessary embarrassment or disparagement.</a:t>
            </a:r>
          </a:p>
          <a:p>
            <a:pPr marL="1146175" indent="-573088" eaLnBrk="1" hangingPunct="1">
              <a:lnSpc>
                <a:spcPct val="80000"/>
              </a:lnSpc>
              <a:spcBef>
                <a:spcPct val="0"/>
              </a:spcBef>
              <a:spcAft>
                <a:spcPct val="35000"/>
              </a:spcAft>
              <a:buFont typeface="Wingdings" pitchFamily="2" charset="2"/>
              <a:buNone/>
              <a:defRPr/>
            </a:pPr>
            <a:r>
              <a:rPr lang="en-US" altLang="en-US" sz="2800" dirty="0" smtClean="0">
                <a:effectLst/>
              </a:rPr>
              <a:t>(f)	Shall not intentionally violate or deny a student’s legal rights.</a:t>
            </a:r>
          </a:p>
          <a:p>
            <a:pPr marL="1146175" indent="-573088" eaLnBrk="1" hangingPunct="1">
              <a:lnSpc>
                <a:spcPct val="80000"/>
              </a:lnSpc>
              <a:spcBef>
                <a:spcPct val="0"/>
              </a:spcBef>
              <a:spcAft>
                <a:spcPct val="30000"/>
              </a:spcAft>
              <a:buFont typeface="Wingdings" pitchFamily="2" charset="2"/>
              <a:buNone/>
              <a:defRPr/>
            </a:pPr>
            <a:r>
              <a:rPr lang="en-US" altLang="en-US" sz="2800" dirty="0" smtClean="0">
                <a:effectLst/>
              </a:rPr>
              <a:t>(g)	Shall not harass or discriminate against any student on the basis of race, color, religion, sex, age, national or ethnic origin, political beliefs, marital status, handicapping condition, sexual orientation, or social and family background and shall make reasonable effort to assure that each student is protected from harassment or discrimination.</a:t>
            </a:r>
          </a:p>
          <a:p>
            <a:pPr marL="1146175" indent="-573088" eaLnBrk="1" hangingPunct="1">
              <a:lnSpc>
                <a:spcPct val="80000"/>
              </a:lnSpc>
              <a:buFont typeface="Wingdings" pitchFamily="2" charset="2"/>
              <a:buNone/>
              <a:defRPr/>
            </a:pPr>
            <a:r>
              <a:rPr lang="en-US" altLang="en-US" sz="1800" dirty="0" smtClean="0"/>
              <a:t>	</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chor="t"/>
          <a:lstStyle/>
          <a:p>
            <a:pPr marL="0" indent="0" algn="ctr">
              <a:buFont typeface="Wingdings" pitchFamily="2" charset="2"/>
              <a:buNone/>
              <a:defRPr/>
            </a:pPr>
            <a:endParaRPr lang="en-US" sz="2800" b="1" dirty="0" smtClean="0">
              <a:effectLst>
                <a:outerShdw blurRad="38100" dist="38100" dir="2700000" algn="tl">
                  <a:srgbClr val="000000">
                    <a:alpha val="43137"/>
                  </a:srgbClr>
                </a:outerShdw>
              </a:effectLst>
            </a:endParaRPr>
          </a:p>
          <a:p>
            <a:pPr marL="0" indent="0" algn="ctr">
              <a:buFont typeface="Wingdings" pitchFamily="2" charset="2"/>
              <a:buNone/>
              <a:defRPr/>
            </a:pPr>
            <a:endParaRPr lang="en-US" sz="2800" b="1" dirty="0" smtClean="0">
              <a:effectLst>
                <a:outerShdw blurRad="38100" dist="38100" dir="2700000" algn="tl">
                  <a:srgbClr val="000000">
                    <a:alpha val="43137"/>
                  </a:srgbClr>
                </a:outerShdw>
              </a:effectLst>
            </a:endParaRPr>
          </a:p>
          <a:p>
            <a:pPr marL="0" indent="0" algn="ctr">
              <a:buFont typeface="Wingdings" pitchFamily="2" charset="2"/>
              <a:buNone/>
              <a:defRPr/>
            </a:pPr>
            <a:r>
              <a:rPr lang="en-US" sz="2800" b="1" dirty="0" smtClean="0">
                <a:effectLst>
                  <a:outerShdw blurRad="38100" dist="38100" dir="2700000" algn="tl">
                    <a:srgbClr val="000000">
                      <a:alpha val="43137"/>
                    </a:srgbClr>
                  </a:outerShdw>
                </a:effectLst>
              </a:rPr>
              <a:t>A Thought:</a:t>
            </a:r>
          </a:p>
          <a:p>
            <a:pPr marL="0" indent="0">
              <a:buFont typeface="Wingdings" pitchFamily="2" charset="2"/>
              <a:buNone/>
              <a:defRPr/>
            </a:pPr>
            <a:endParaRPr lang="en-US" sz="2800" dirty="0">
              <a:effectLst/>
            </a:endParaRPr>
          </a:p>
          <a:p>
            <a:pPr marL="0" indent="0">
              <a:buFont typeface="Wingdings" pitchFamily="2" charset="2"/>
              <a:buNone/>
              <a:defRPr/>
            </a:pPr>
            <a:r>
              <a:rPr lang="en-US" sz="2800" dirty="0" smtClean="0">
                <a:effectLst/>
              </a:rPr>
              <a:t>“It’s a little disingenuous to say you can’t coach because you allowed this hazing to take place, but we’re going to let you continue teaching.”</a:t>
            </a:r>
          </a:p>
          <a:p>
            <a:pPr marL="0" indent="0">
              <a:buFont typeface="Wingdings" pitchFamily="2" charset="2"/>
              <a:buNone/>
              <a:defRPr/>
            </a:pPr>
            <a:r>
              <a:rPr lang="en-US" dirty="0">
                <a:effectLst/>
              </a:rPr>
              <a:t>	</a:t>
            </a:r>
            <a:r>
              <a:rPr lang="en-US" dirty="0" smtClean="0">
                <a:effectLst/>
              </a:rPr>
              <a:t>					</a:t>
            </a:r>
            <a:r>
              <a:rPr lang="en-US" i="1" dirty="0">
                <a:effectLst/>
              </a:rPr>
              <a:t>Robert</a:t>
            </a:r>
            <a:r>
              <a:rPr lang="en-US" i="1" dirty="0" smtClean="0">
                <a:effectLst/>
              </a:rPr>
              <a:t> </a:t>
            </a:r>
            <a:r>
              <a:rPr lang="en-US" i="1" dirty="0">
                <a:effectLst/>
              </a:rPr>
              <a:t>Kelly</a:t>
            </a:r>
          </a:p>
          <a:p>
            <a:pPr marL="0" indent="0">
              <a:buFont typeface="Wingdings" pitchFamily="2" charset="2"/>
              <a:buNone/>
              <a:defRPr/>
            </a:pPr>
            <a:endParaRPr lang="en-US" dirty="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pPr eaLnBrk="1" hangingPunct="1">
              <a:defRPr/>
            </a:pPr>
            <a:r>
              <a:rPr lang="en-US" altLang="en-US" smtClean="0"/>
              <a:t>ADVICE</a:t>
            </a:r>
          </a:p>
        </p:txBody>
      </p:sp>
      <p:sp>
        <p:nvSpPr>
          <p:cNvPr id="19459" name="Rectangle 3"/>
          <p:cNvSpPr>
            <a:spLocks noGrp="1" noChangeArrowheads="1"/>
          </p:cNvSpPr>
          <p:nvPr>
            <p:ph idx="1"/>
          </p:nvPr>
        </p:nvSpPr>
        <p:spPr/>
        <p:txBody>
          <a:bodyPr anchor="ctr"/>
          <a:lstStyle/>
          <a:p>
            <a:pPr algn="ctr" eaLnBrk="1" hangingPunct="1">
              <a:buFont typeface="Wingdings" pitchFamily="2" charset="2"/>
              <a:buNone/>
              <a:defRPr/>
            </a:pPr>
            <a:r>
              <a:rPr lang="en-US" altLang="en-US" sz="9600" dirty="0" smtClean="0"/>
              <a:t>DEFENSE FIRST</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ANTI-HAZING ADVICE</a:t>
            </a:r>
            <a:endParaRPr lang="en-US" dirty="0"/>
          </a:p>
        </p:txBody>
      </p:sp>
      <p:sp>
        <p:nvSpPr>
          <p:cNvPr id="3" name="Content Placeholder 2"/>
          <p:cNvSpPr>
            <a:spLocks noGrp="1"/>
          </p:cNvSpPr>
          <p:nvPr>
            <p:ph idx="1"/>
          </p:nvPr>
        </p:nvSpPr>
        <p:spPr>
          <a:xfrm>
            <a:off x="457200" y="1371600"/>
            <a:ext cx="8229600" cy="4953000"/>
          </a:xfrm>
        </p:spPr>
        <p:txBody>
          <a:bodyPr/>
          <a:lstStyle/>
          <a:p>
            <a:pPr>
              <a:defRPr/>
            </a:pPr>
            <a:r>
              <a:rPr lang="en-US" sz="2400" dirty="0"/>
              <a:t>Set the </a:t>
            </a:r>
            <a:r>
              <a:rPr lang="en-US" sz="2400" dirty="0" smtClean="0"/>
              <a:t>Tone</a:t>
            </a:r>
          </a:p>
          <a:p>
            <a:pPr lvl="1">
              <a:defRPr/>
            </a:pPr>
            <a:r>
              <a:rPr lang="en-US" sz="2200" dirty="0" smtClean="0"/>
              <a:t>Are Rookies Part of the Team? </a:t>
            </a:r>
          </a:p>
          <a:p>
            <a:pPr lvl="1">
              <a:defRPr/>
            </a:pPr>
            <a:r>
              <a:rPr lang="en-US" sz="2200" dirty="0" smtClean="0"/>
              <a:t>Who Decides Who is Worthy?</a:t>
            </a:r>
          </a:p>
          <a:p>
            <a:pPr>
              <a:defRPr/>
            </a:pPr>
            <a:r>
              <a:rPr lang="en-US" sz="2400" dirty="0" smtClean="0"/>
              <a:t>Evaluate “Traditions”</a:t>
            </a:r>
            <a:endParaRPr lang="en-US" sz="2400" dirty="0"/>
          </a:p>
          <a:p>
            <a:pPr>
              <a:defRPr/>
            </a:pPr>
            <a:r>
              <a:rPr lang="en-US" sz="2400" dirty="0" smtClean="0"/>
              <a:t>Be Visible in Locker Room</a:t>
            </a:r>
          </a:p>
          <a:p>
            <a:pPr>
              <a:defRPr/>
            </a:pPr>
            <a:r>
              <a:rPr lang="en-US" sz="2400" dirty="0" smtClean="0"/>
              <a:t>Watch the Boneheads</a:t>
            </a:r>
          </a:p>
          <a:p>
            <a:pPr>
              <a:defRPr/>
            </a:pPr>
            <a:r>
              <a:rPr lang="en-US" sz="2400" dirty="0" smtClean="0"/>
              <a:t>Watch for Potential Victims</a:t>
            </a:r>
          </a:p>
          <a:p>
            <a:pPr>
              <a:defRPr/>
            </a:pPr>
            <a:r>
              <a:rPr lang="en-US" sz="2400" dirty="0" smtClean="0"/>
              <a:t>Listen – Words Reflect Attitudes</a:t>
            </a:r>
          </a:p>
          <a:p>
            <a:pPr>
              <a:defRPr/>
            </a:pPr>
            <a:r>
              <a:rPr lang="en-US" sz="2400" dirty="0"/>
              <a:t>Be Alert – Look for </a:t>
            </a:r>
            <a:r>
              <a:rPr lang="en-US" sz="2400" dirty="0" smtClean="0"/>
              <a:t>Hazing</a:t>
            </a:r>
          </a:p>
          <a:p>
            <a:pPr>
              <a:defRPr/>
            </a:pPr>
            <a:r>
              <a:rPr lang="en-US" sz="2400" dirty="0" smtClean="0"/>
              <a:t>Talk to Players who Quit</a:t>
            </a:r>
          </a:p>
          <a:p>
            <a:pPr>
              <a:defRPr/>
            </a:pPr>
            <a:r>
              <a:rPr lang="en-US" sz="2400" dirty="0" smtClean="0"/>
              <a:t>Report, Report, Report</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1" end="1"/>
                                            </p:txEl>
                                          </p:spTgt>
                                        </p:tgtEl>
                                      </p:cBhvr>
                                    </p:animEffect>
                                  </p:childTnLst>
                                </p:cTn>
                              </p:par>
                              <p:par>
                                <p:cTn id="15" presetID="55"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9" dur="10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5"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2"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p:cTn id="38"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39"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0" dur="10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5" presetClass="entr" presetSubtype="0"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p:cTn id="45"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46"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47" dur="10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5" presetClass="entr" presetSubtype="0" fill="hold"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 calcmode="lin" valueType="num">
                                      <p:cBhvr>
                                        <p:cTn id="52"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53"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54" dur="1000"/>
                                        <p:tgtEl>
                                          <p:spTgt spid="3">
                                            <p:txEl>
                                              <p:pRg st="7" end="7"/>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55" presetClass="entr" presetSubtype="0" fill="hold"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 calcmode="lin" valueType="num">
                                      <p:cBhvr>
                                        <p:cTn id="59" dur="10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0"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61" dur="1000"/>
                                        <p:tgtEl>
                                          <p:spTgt spid="3">
                                            <p:txEl>
                                              <p:pRg st="8" end="8"/>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55" presetClass="entr" presetSubtype="0" fill="hold" nodeType="clickEffect">
                                  <p:stCondLst>
                                    <p:cond delay="0"/>
                                  </p:stCondLst>
                                  <p:childTnLst>
                                    <p:set>
                                      <p:cBhvr>
                                        <p:cTn id="65" dur="1" fill="hold">
                                          <p:stCondLst>
                                            <p:cond delay="0"/>
                                          </p:stCondLst>
                                        </p:cTn>
                                        <p:tgtEl>
                                          <p:spTgt spid="3">
                                            <p:txEl>
                                              <p:pRg st="9" end="9"/>
                                            </p:txEl>
                                          </p:spTgt>
                                        </p:tgtEl>
                                        <p:attrNameLst>
                                          <p:attrName>style.visibility</p:attrName>
                                        </p:attrNameLst>
                                      </p:cBhvr>
                                      <p:to>
                                        <p:strVal val="visible"/>
                                      </p:to>
                                    </p:set>
                                    <p:anim calcmode="lin" valueType="num">
                                      <p:cBhvr>
                                        <p:cTn id="66" dur="10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67" dur="10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68" dur="1000"/>
                                        <p:tgtEl>
                                          <p:spTgt spid="3">
                                            <p:txEl>
                                              <p:pRg st="9" end="9"/>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55" presetClass="entr" presetSubtype="0" fill="hold"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p:cTn id="73" dur="10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74" dur="10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75"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pPr eaLnBrk="1" hangingPunct="1">
              <a:defRPr/>
            </a:pPr>
            <a:r>
              <a:rPr lang="en-US" altLang="en-US" dirty="0" smtClean="0"/>
              <a:t>GENERAL ADVICE</a:t>
            </a:r>
          </a:p>
        </p:txBody>
      </p:sp>
      <p:sp>
        <p:nvSpPr>
          <p:cNvPr id="20483" name="Rectangle 3"/>
          <p:cNvSpPr>
            <a:spLocks noGrp="1" noChangeArrowheads="1"/>
          </p:cNvSpPr>
          <p:nvPr>
            <p:ph idx="1"/>
          </p:nvPr>
        </p:nvSpPr>
        <p:spPr/>
        <p:txBody>
          <a:bodyPr/>
          <a:lstStyle/>
          <a:p>
            <a:pPr eaLnBrk="1" hangingPunct="1">
              <a:lnSpc>
                <a:spcPct val="90000"/>
              </a:lnSpc>
              <a:defRPr/>
            </a:pPr>
            <a:r>
              <a:rPr lang="en-US" altLang="en-US" dirty="0" smtClean="0"/>
              <a:t>Follow the Rules</a:t>
            </a:r>
          </a:p>
          <a:p>
            <a:pPr eaLnBrk="1" hangingPunct="1">
              <a:lnSpc>
                <a:spcPct val="90000"/>
              </a:lnSpc>
              <a:defRPr/>
            </a:pPr>
            <a:r>
              <a:rPr lang="en-US" altLang="en-US" dirty="0" smtClean="0"/>
              <a:t>Respect Boundaries</a:t>
            </a:r>
          </a:p>
          <a:p>
            <a:pPr eaLnBrk="1" hangingPunct="1">
              <a:lnSpc>
                <a:spcPct val="90000"/>
              </a:lnSpc>
              <a:defRPr/>
            </a:pPr>
            <a:r>
              <a:rPr lang="en-US" altLang="en-US" dirty="0" smtClean="0"/>
              <a:t>Careful with Email and Text messages </a:t>
            </a:r>
          </a:p>
          <a:p>
            <a:pPr eaLnBrk="1" hangingPunct="1">
              <a:lnSpc>
                <a:spcPct val="90000"/>
              </a:lnSpc>
              <a:defRPr/>
            </a:pPr>
            <a:r>
              <a:rPr lang="en-US" altLang="en-US" dirty="0" smtClean="0"/>
              <a:t>Facebook is Not your Friend</a:t>
            </a:r>
          </a:p>
          <a:p>
            <a:pPr eaLnBrk="1" hangingPunct="1">
              <a:lnSpc>
                <a:spcPct val="90000"/>
              </a:lnSpc>
              <a:defRPr/>
            </a:pPr>
            <a:r>
              <a:rPr lang="en-US" altLang="en-US" dirty="0" smtClean="0"/>
              <a:t>No Illegal </a:t>
            </a:r>
            <a:r>
              <a:rPr lang="en-US" altLang="en-US" dirty="0"/>
              <a:t>U</a:t>
            </a:r>
            <a:r>
              <a:rPr lang="en-US" altLang="en-US" dirty="0" smtClean="0"/>
              <a:t>se of Hands</a:t>
            </a:r>
          </a:p>
          <a:p>
            <a:pPr eaLnBrk="1" hangingPunct="1">
              <a:lnSpc>
                <a:spcPct val="90000"/>
              </a:lnSpc>
              <a:defRPr/>
            </a:pPr>
            <a:r>
              <a:rPr lang="en-US" altLang="en-US" dirty="0" smtClean="0"/>
              <a:t>Watch your Eyes</a:t>
            </a:r>
          </a:p>
          <a:p>
            <a:pPr eaLnBrk="1" hangingPunct="1">
              <a:lnSpc>
                <a:spcPct val="90000"/>
              </a:lnSpc>
              <a:defRPr/>
            </a:pPr>
            <a:r>
              <a:rPr lang="en-US" altLang="en-US" dirty="0" smtClean="0"/>
              <a:t>Watch your Mouth</a:t>
            </a:r>
          </a:p>
          <a:p>
            <a:pPr eaLnBrk="1" hangingPunct="1">
              <a:lnSpc>
                <a:spcPct val="90000"/>
              </a:lnSpc>
              <a:defRPr/>
            </a:pPr>
            <a:r>
              <a:rPr lang="en-US" altLang="en-US" dirty="0" smtClean="0"/>
              <a:t>Avoid Favoritism</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strips(downLeft)">
                                      <p:cBhvr>
                                        <p:cTn id="7" dur="5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strips(downLeft)">
                                      <p:cBhvr>
                                        <p:cTn id="12" dur="500"/>
                                        <p:tgtEl>
                                          <p:spTgt spid="20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strips(downLeft)">
                                      <p:cBhvr>
                                        <p:cTn id="17" dur="500"/>
                                        <p:tgtEl>
                                          <p:spTgt spid="204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20483">
                                            <p:txEl>
                                              <p:pRg st="3" end="3"/>
                                            </p:txEl>
                                          </p:spTgt>
                                        </p:tgtEl>
                                        <p:attrNameLst>
                                          <p:attrName>style.visibility</p:attrName>
                                        </p:attrNameLst>
                                      </p:cBhvr>
                                      <p:to>
                                        <p:strVal val="visible"/>
                                      </p:to>
                                    </p:set>
                                    <p:animEffect transition="in" filter="strips(downLeft)">
                                      <p:cBhvr>
                                        <p:cTn id="22" dur="500"/>
                                        <p:tgtEl>
                                          <p:spTgt spid="2048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20483">
                                            <p:txEl>
                                              <p:pRg st="4" end="4"/>
                                            </p:txEl>
                                          </p:spTgt>
                                        </p:tgtEl>
                                        <p:attrNameLst>
                                          <p:attrName>style.visibility</p:attrName>
                                        </p:attrNameLst>
                                      </p:cBhvr>
                                      <p:to>
                                        <p:strVal val="visible"/>
                                      </p:to>
                                    </p:set>
                                    <p:animEffect transition="in" filter="strips(downLeft)">
                                      <p:cBhvr>
                                        <p:cTn id="27" dur="500"/>
                                        <p:tgtEl>
                                          <p:spTgt spid="2048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20483">
                                            <p:txEl>
                                              <p:pRg st="5" end="5"/>
                                            </p:txEl>
                                          </p:spTgt>
                                        </p:tgtEl>
                                        <p:attrNameLst>
                                          <p:attrName>style.visibility</p:attrName>
                                        </p:attrNameLst>
                                      </p:cBhvr>
                                      <p:to>
                                        <p:strVal val="visible"/>
                                      </p:to>
                                    </p:set>
                                    <p:animEffect transition="in" filter="strips(downLeft)">
                                      <p:cBhvr>
                                        <p:cTn id="32" dur="500"/>
                                        <p:tgtEl>
                                          <p:spTgt spid="2048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nodeType="clickEffect">
                                  <p:stCondLst>
                                    <p:cond delay="0"/>
                                  </p:stCondLst>
                                  <p:childTnLst>
                                    <p:set>
                                      <p:cBhvr>
                                        <p:cTn id="36" dur="1" fill="hold">
                                          <p:stCondLst>
                                            <p:cond delay="0"/>
                                          </p:stCondLst>
                                        </p:cTn>
                                        <p:tgtEl>
                                          <p:spTgt spid="20483">
                                            <p:txEl>
                                              <p:pRg st="6" end="6"/>
                                            </p:txEl>
                                          </p:spTgt>
                                        </p:tgtEl>
                                        <p:attrNameLst>
                                          <p:attrName>style.visibility</p:attrName>
                                        </p:attrNameLst>
                                      </p:cBhvr>
                                      <p:to>
                                        <p:strVal val="visible"/>
                                      </p:to>
                                    </p:set>
                                    <p:animEffect transition="in" filter="strips(downLeft)">
                                      <p:cBhvr>
                                        <p:cTn id="37" dur="500"/>
                                        <p:tgtEl>
                                          <p:spTgt spid="2048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nodeType="clickEffect">
                                  <p:stCondLst>
                                    <p:cond delay="0"/>
                                  </p:stCondLst>
                                  <p:childTnLst>
                                    <p:set>
                                      <p:cBhvr>
                                        <p:cTn id="41" dur="1" fill="hold">
                                          <p:stCondLst>
                                            <p:cond delay="0"/>
                                          </p:stCondLst>
                                        </p:cTn>
                                        <p:tgtEl>
                                          <p:spTgt spid="20483">
                                            <p:txEl>
                                              <p:pRg st="7" end="7"/>
                                            </p:txEl>
                                          </p:spTgt>
                                        </p:tgtEl>
                                        <p:attrNameLst>
                                          <p:attrName>style.visibility</p:attrName>
                                        </p:attrNameLst>
                                      </p:cBhvr>
                                      <p:to>
                                        <p:strVal val="visible"/>
                                      </p:to>
                                    </p:set>
                                    <p:animEffect transition="in" filter="strips(downLeft)">
                                      <p:cBhvr>
                                        <p:cTn id="42" dur="500"/>
                                        <p:tgtEl>
                                          <p:spTgt spid="2048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lstStyle/>
          <a:p>
            <a:pPr marL="0" indent="0">
              <a:buNone/>
            </a:pPr>
            <a:r>
              <a:rPr lang="en-US" dirty="0" smtClean="0">
                <a:effectLst/>
              </a:rPr>
              <a:t>“Just </a:t>
            </a:r>
            <a:r>
              <a:rPr lang="en-US" dirty="0">
                <a:effectLst/>
              </a:rPr>
              <a:t>because you're paranoid doesn't mean they aren't after you</a:t>
            </a:r>
            <a:r>
              <a:rPr lang="en-US" dirty="0" smtClean="0">
                <a:effectLst/>
              </a:rPr>
              <a:t>.” </a:t>
            </a:r>
          </a:p>
          <a:p>
            <a:pPr marL="0" indent="0">
              <a:buNone/>
              <a:defRPr/>
            </a:pPr>
            <a:r>
              <a:rPr lang="en-US" b="1" dirty="0">
                <a:effectLst/>
              </a:rPr>
              <a:t>	</a:t>
            </a:r>
            <a:r>
              <a:rPr lang="en-US" b="1" dirty="0" smtClean="0">
                <a:effectLst/>
              </a:rPr>
              <a:t>			</a:t>
            </a:r>
            <a:r>
              <a:rPr lang="en-US" i="1" dirty="0"/>
              <a:t>Joseph Heller, Catch 22</a:t>
            </a:r>
          </a:p>
          <a:p>
            <a:pPr marL="0" indent="0">
              <a:buNone/>
            </a:pPr>
            <a:r>
              <a:rPr lang="en-US" dirty="0">
                <a:effectLst/>
              </a:rPr>
              <a:t>									</a:t>
            </a:r>
            <a:endParaRPr lang="en-US" dirty="0"/>
          </a:p>
        </p:txBody>
      </p:sp>
    </p:spTree>
    <p:extLst>
      <p:ext uri="{BB962C8B-B14F-4D97-AF65-F5344CB8AC3E}">
        <p14:creationId xmlns:p14="http://schemas.microsoft.com/office/powerpoint/2010/main" val="29120670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a:xfrm>
            <a:off x="381000" y="381000"/>
            <a:ext cx="8305800" cy="5745163"/>
          </a:xfrm>
        </p:spPr>
        <p:txBody>
          <a:bodyPr/>
          <a:lstStyle/>
          <a:p>
            <a:pPr eaLnBrk="1" hangingPunct="1">
              <a:buFont typeface="Wingdings" pitchFamily="2" charset="2"/>
              <a:buNone/>
              <a:defRPr/>
            </a:pPr>
            <a:endParaRPr lang="en-US" altLang="en-US" dirty="0" smtClean="0"/>
          </a:p>
          <a:p>
            <a:pPr eaLnBrk="1" hangingPunct="1">
              <a:buFont typeface="Wingdings" pitchFamily="2" charset="2"/>
              <a:buNone/>
              <a:defRPr/>
            </a:pPr>
            <a:endParaRPr lang="en-US" altLang="en-US" dirty="0" smtClean="0"/>
          </a:p>
          <a:p>
            <a:pPr eaLnBrk="1" hangingPunct="1">
              <a:buFont typeface="Wingdings" pitchFamily="2" charset="2"/>
              <a:buNone/>
              <a:defRPr/>
            </a:pPr>
            <a:endParaRPr lang="en-US" altLang="en-US" dirty="0" smtClean="0"/>
          </a:p>
          <a:p>
            <a:pPr eaLnBrk="1" hangingPunct="1">
              <a:buFont typeface="Wingdings" pitchFamily="2" charset="2"/>
              <a:buNone/>
              <a:defRPr/>
            </a:pPr>
            <a:endParaRPr lang="en-US" altLang="en-US" dirty="0" smtClean="0"/>
          </a:p>
          <a:p>
            <a:pPr algn="ctr" eaLnBrk="1" hangingPunct="1">
              <a:buFont typeface="Wingdings" pitchFamily="2" charset="2"/>
              <a:buNone/>
              <a:defRPr/>
            </a:pPr>
            <a:r>
              <a:rPr lang="en-US" altLang="en-US" sz="3800" b="1" dirty="0" smtClean="0"/>
              <a:t>FINAL THOUGHTS</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marL="0" indent="0">
              <a:buFont typeface="Wingdings" pitchFamily="2" charset="2"/>
              <a:buNone/>
              <a:defRPr/>
            </a:pPr>
            <a:r>
              <a:rPr lang="en-US" dirty="0" smtClean="0"/>
              <a:t>“You must truly care about the lives and welfare of your team members, and demonstrate it with concern and support within a </a:t>
            </a:r>
            <a:r>
              <a:rPr lang="en-US" b="1" dirty="0" smtClean="0">
                <a:solidFill>
                  <a:srgbClr val="00B0F0"/>
                </a:solidFill>
                <a:effectLst>
                  <a:outerShdw blurRad="38100" dist="38100" dir="2700000" algn="tl">
                    <a:srgbClr val="000000">
                      <a:alpha val="43137"/>
                    </a:srgbClr>
                  </a:outerShdw>
                </a:effectLst>
              </a:rPr>
              <a:t>disciplined environment.</a:t>
            </a:r>
            <a:r>
              <a:rPr lang="en-US" dirty="0" smtClean="0">
                <a:solidFill>
                  <a:srgbClr val="00B0F0"/>
                </a:solidFill>
              </a:rPr>
              <a:t>”</a:t>
            </a:r>
          </a:p>
          <a:p>
            <a:pPr marL="0" indent="0">
              <a:buFont typeface="Wingdings" pitchFamily="2" charset="2"/>
              <a:buNone/>
              <a:defRPr/>
            </a:pPr>
            <a:r>
              <a:rPr lang="en-US" i="1" dirty="0"/>
              <a:t>	</a:t>
            </a:r>
            <a:r>
              <a:rPr lang="en-US" i="1" dirty="0" smtClean="0"/>
              <a:t>					John </a:t>
            </a:r>
            <a:r>
              <a:rPr lang="en-US" i="1" dirty="0"/>
              <a:t>Wooden</a:t>
            </a:r>
          </a:p>
          <a:p>
            <a:pPr marL="0" indent="0">
              <a:buFont typeface="Wingdings" pitchFamily="2" charset="2"/>
              <a:buNone/>
              <a:defRPr/>
            </a:pPr>
            <a:endParaRPr lang="en-US" dirty="0" smtClean="0"/>
          </a:p>
          <a:p>
            <a:pPr marL="0" indent="0">
              <a:buFont typeface="Wingdings" pitchFamily="2" charset="2"/>
              <a:buNone/>
              <a:defRPr/>
            </a:pPr>
            <a:r>
              <a:rPr lang="en-US" dirty="0" smtClean="0"/>
              <a:t>“Good teams become great ones when the members </a:t>
            </a:r>
            <a:r>
              <a:rPr lang="en-US" b="1" dirty="0" smtClean="0">
                <a:solidFill>
                  <a:srgbClr val="00B0F0"/>
                </a:solidFill>
              </a:rPr>
              <a:t>trust each other </a:t>
            </a:r>
            <a:r>
              <a:rPr lang="en-US" dirty="0" smtClean="0"/>
              <a:t>enough to surrender the ‘me’ for the ‘we’.”</a:t>
            </a:r>
          </a:p>
          <a:p>
            <a:pPr marL="0" indent="0">
              <a:buFont typeface="Wingdings" pitchFamily="2" charset="2"/>
              <a:buNone/>
              <a:defRPr/>
            </a:pPr>
            <a:r>
              <a:rPr lang="en-US" dirty="0" smtClean="0"/>
              <a:t>						</a:t>
            </a:r>
            <a:r>
              <a:rPr lang="en-US" i="1" dirty="0" smtClean="0"/>
              <a:t>Phil Jackson</a:t>
            </a:r>
            <a:endParaRPr lang="en-US" i="1" dirty="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marL="0" indent="0">
              <a:buFont typeface="Wingdings" pitchFamily="2" charset="2"/>
              <a:buNone/>
              <a:defRPr/>
            </a:pPr>
            <a:endParaRPr lang="en-US" dirty="0" smtClean="0"/>
          </a:p>
          <a:p>
            <a:pPr marL="0" indent="0">
              <a:buFont typeface="Wingdings" pitchFamily="2" charset="2"/>
              <a:buNone/>
              <a:defRPr/>
            </a:pPr>
            <a:endParaRPr lang="en-US" dirty="0"/>
          </a:p>
          <a:p>
            <a:pPr marL="0" indent="0">
              <a:buFont typeface="Wingdings" pitchFamily="2" charset="2"/>
              <a:buNone/>
              <a:defRPr/>
            </a:pPr>
            <a:endParaRPr lang="en-US" dirty="0" smtClean="0"/>
          </a:p>
          <a:p>
            <a:pPr marL="0" indent="0">
              <a:buFont typeface="Wingdings" pitchFamily="2" charset="2"/>
              <a:buNone/>
              <a:defRPr/>
            </a:pPr>
            <a:r>
              <a:rPr lang="en-US" dirty="0" smtClean="0"/>
              <a:t>“The secret to success is good leadership, and good leadership is all about </a:t>
            </a:r>
            <a:r>
              <a:rPr lang="en-US" b="1" dirty="0" smtClean="0">
                <a:solidFill>
                  <a:srgbClr val="00B0F0"/>
                </a:solidFill>
              </a:rPr>
              <a:t>making the lives of your team members or workers better.</a:t>
            </a:r>
            <a:r>
              <a:rPr lang="en-US" dirty="0" smtClean="0">
                <a:solidFill>
                  <a:srgbClr val="00B0F0"/>
                </a:solidFill>
              </a:rPr>
              <a:t>”</a:t>
            </a:r>
          </a:p>
          <a:p>
            <a:pPr marL="0" indent="0">
              <a:buFont typeface="Wingdings" pitchFamily="2" charset="2"/>
              <a:buNone/>
              <a:defRPr/>
            </a:pPr>
            <a:r>
              <a:rPr lang="en-US" dirty="0"/>
              <a:t>	</a:t>
            </a:r>
            <a:r>
              <a:rPr lang="en-US" dirty="0" smtClean="0"/>
              <a:t>					</a:t>
            </a:r>
            <a:r>
              <a:rPr lang="en-US" i="1" dirty="0"/>
              <a:t>Tony Dungy</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chor="ctr"/>
          <a:lstStyle/>
          <a:p>
            <a:pPr marL="0" indent="0">
              <a:buFont typeface="Wingdings" pitchFamily="2" charset="2"/>
              <a:buNone/>
              <a:defRPr/>
            </a:pPr>
            <a:endParaRPr lang="en-US" dirty="0" smtClean="0"/>
          </a:p>
          <a:p>
            <a:pPr marL="0" indent="0">
              <a:buFont typeface="Wingdings" pitchFamily="2" charset="2"/>
              <a:buNone/>
              <a:defRPr/>
            </a:pPr>
            <a:endParaRPr lang="en-US" dirty="0"/>
          </a:p>
          <a:p>
            <a:pPr marL="0" indent="0">
              <a:buFont typeface="Wingdings" pitchFamily="2" charset="2"/>
              <a:buNone/>
              <a:defRPr/>
            </a:pPr>
            <a:r>
              <a:rPr lang="en-US" dirty="0" smtClean="0"/>
              <a:t>“I think if you want to win, you got to leave that hazing out of the door.  It can’t be in your locker room.”</a:t>
            </a:r>
          </a:p>
          <a:p>
            <a:pPr marL="0" indent="0">
              <a:spcBef>
                <a:spcPts val="0"/>
              </a:spcBef>
              <a:buFont typeface="Wingdings" pitchFamily="2" charset="2"/>
              <a:buNone/>
              <a:defRPr/>
            </a:pPr>
            <a:r>
              <a:rPr lang="en-US" dirty="0" smtClean="0"/>
              <a:t>						</a:t>
            </a:r>
            <a:r>
              <a:rPr lang="en-US" i="1" dirty="0" err="1" smtClean="0"/>
              <a:t>Dez</a:t>
            </a:r>
            <a:r>
              <a:rPr lang="en-US" i="1" dirty="0" smtClean="0"/>
              <a:t> Bryant</a:t>
            </a:r>
          </a:p>
          <a:p>
            <a:pPr marL="0" indent="0">
              <a:spcBef>
                <a:spcPts val="0"/>
              </a:spcBef>
              <a:buFont typeface="Wingdings" pitchFamily="2" charset="2"/>
              <a:buNone/>
              <a:defRPr/>
            </a:pPr>
            <a:r>
              <a:rPr lang="en-US" dirty="0" smtClean="0"/>
              <a:t>					</a:t>
            </a:r>
            <a:r>
              <a:rPr lang="en-US" i="1" dirty="0" smtClean="0"/>
              <a:t>Dallas Cowboy receiver </a:t>
            </a:r>
            <a:endParaRPr lang="en-US" i="1" dirty="0"/>
          </a:p>
          <a:p>
            <a:pPr marL="0" indent="0">
              <a:buFont typeface="Wingdings" pitchFamily="2" charset="2"/>
              <a:buNone/>
              <a:defRPr/>
            </a:pPr>
            <a:endParaRPr lang="en-US" dirty="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Hutchinson, Kansas</a:t>
            </a:r>
            <a:endParaRPr lang="en-US" dirty="0"/>
          </a:p>
        </p:txBody>
      </p:sp>
      <p:sp>
        <p:nvSpPr>
          <p:cNvPr id="3" name="Content Placeholder 2"/>
          <p:cNvSpPr>
            <a:spLocks noGrp="1"/>
          </p:cNvSpPr>
          <p:nvPr>
            <p:ph idx="1"/>
          </p:nvPr>
        </p:nvSpPr>
        <p:spPr>
          <a:xfrm>
            <a:off x="457200" y="1524000"/>
            <a:ext cx="8229600" cy="4602163"/>
          </a:xfrm>
        </p:spPr>
        <p:txBody>
          <a:bodyPr anchor="ctr"/>
          <a:lstStyle/>
          <a:p>
            <a:pPr marL="0" indent="0">
              <a:spcBef>
                <a:spcPts val="1200"/>
              </a:spcBef>
              <a:spcAft>
                <a:spcPts val="1200"/>
              </a:spcAft>
              <a:buFont typeface="Wingdings" pitchFamily="2" charset="2"/>
              <a:buNone/>
              <a:defRPr/>
            </a:pPr>
            <a:endParaRPr lang="en-US" sz="2900" b="1" dirty="0" smtClean="0"/>
          </a:p>
          <a:p>
            <a:pPr marL="0" indent="0" algn="ctr">
              <a:spcBef>
                <a:spcPts val="600"/>
              </a:spcBef>
              <a:spcAft>
                <a:spcPts val="1200"/>
              </a:spcAft>
              <a:buNone/>
              <a:defRPr/>
            </a:pPr>
            <a:r>
              <a:rPr lang="en-US" sz="2800" b="1" dirty="0" smtClean="0">
                <a:solidFill>
                  <a:schemeClr val="tx2"/>
                </a:solidFill>
              </a:rPr>
              <a:t>HEADLINE: </a:t>
            </a:r>
          </a:p>
          <a:p>
            <a:pPr marL="0" indent="0" algn="ctr">
              <a:spcBef>
                <a:spcPts val="0"/>
              </a:spcBef>
              <a:spcAft>
                <a:spcPts val="0"/>
              </a:spcAft>
              <a:buNone/>
              <a:defRPr/>
            </a:pPr>
            <a:r>
              <a:rPr lang="en-US" sz="2800" b="1" dirty="0" smtClean="0">
                <a:solidFill>
                  <a:schemeClr val="tx2"/>
                </a:solidFill>
              </a:rPr>
              <a:t>2 PLEAD GUILTY IN </a:t>
            </a:r>
          </a:p>
          <a:p>
            <a:pPr marL="0" indent="0" algn="ctr">
              <a:spcBef>
                <a:spcPts val="0"/>
              </a:spcBef>
              <a:spcAft>
                <a:spcPts val="1800"/>
              </a:spcAft>
              <a:buNone/>
              <a:defRPr/>
            </a:pPr>
            <a:r>
              <a:rPr lang="en-US" sz="2800" b="1" dirty="0" smtClean="0">
                <a:solidFill>
                  <a:schemeClr val="tx2"/>
                </a:solidFill>
              </a:rPr>
              <a:t>HIGH SCHOOL FOOTBALL HAZING</a:t>
            </a:r>
          </a:p>
          <a:p>
            <a:pPr>
              <a:spcBef>
                <a:spcPts val="1200"/>
              </a:spcBef>
              <a:spcAft>
                <a:spcPts val="1200"/>
              </a:spcAft>
              <a:defRPr/>
            </a:pPr>
            <a:r>
              <a:rPr lang="en-US" sz="2200" dirty="0" smtClean="0"/>
              <a:t>February 2014</a:t>
            </a:r>
          </a:p>
          <a:p>
            <a:pPr>
              <a:spcBef>
                <a:spcPts val="1200"/>
              </a:spcBef>
              <a:spcAft>
                <a:spcPts val="1200"/>
              </a:spcAft>
              <a:defRPr/>
            </a:pPr>
            <a:r>
              <a:rPr lang="en-US" sz="2200" dirty="0"/>
              <a:t>F</a:t>
            </a:r>
            <a:r>
              <a:rPr lang="en-US" sz="2200" dirty="0" smtClean="0"/>
              <a:t>our </a:t>
            </a:r>
            <a:r>
              <a:rPr lang="en-US" sz="2200" dirty="0"/>
              <a:t>f</a:t>
            </a:r>
            <a:r>
              <a:rPr lang="en-US" sz="2200" dirty="0" smtClean="0"/>
              <a:t>reshman </a:t>
            </a:r>
            <a:r>
              <a:rPr lang="en-US" sz="2200" dirty="0"/>
              <a:t>p</a:t>
            </a:r>
            <a:r>
              <a:rPr lang="en-US" sz="2200" dirty="0" smtClean="0"/>
              <a:t>layers branded with hot </a:t>
            </a:r>
            <a:r>
              <a:rPr lang="en-US" sz="2200" dirty="0"/>
              <a:t>c</a:t>
            </a:r>
            <a:r>
              <a:rPr lang="en-US" sz="2200" dirty="0" smtClean="0"/>
              <a:t>oat </a:t>
            </a:r>
            <a:r>
              <a:rPr lang="en-US" sz="2200" dirty="0"/>
              <a:t>h</a:t>
            </a:r>
            <a:r>
              <a:rPr lang="en-US" sz="2200" dirty="0" smtClean="0"/>
              <a:t>anger</a:t>
            </a:r>
          </a:p>
          <a:p>
            <a:pPr>
              <a:spcBef>
                <a:spcPts val="1200"/>
              </a:spcBef>
              <a:spcAft>
                <a:spcPts val="1200"/>
              </a:spcAft>
              <a:defRPr/>
            </a:pPr>
            <a:r>
              <a:rPr lang="en-US" sz="2200" dirty="0" smtClean="0"/>
              <a:t>30 days in jail; one </a:t>
            </a:r>
            <a:r>
              <a:rPr lang="en-US" sz="2200" dirty="0"/>
              <a:t>y</a:t>
            </a:r>
            <a:r>
              <a:rPr lang="en-US" sz="2200" dirty="0" smtClean="0"/>
              <a:t>ear probation</a:t>
            </a:r>
          </a:p>
          <a:p>
            <a:pPr marL="0" indent="0">
              <a:spcBef>
                <a:spcPts val="1200"/>
              </a:spcBef>
              <a:spcAft>
                <a:spcPts val="1200"/>
              </a:spcAft>
              <a:buFont typeface="Wingdings" pitchFamily="2" charset="2"/>
              <a:buNone/>
              <a:defRPr/>
            </a:pPr>
            <a:endParaRPr lang="en-US" sz="2600" dirty="0" smtClean="0"/>
          </a:p>
          <a:p>
            <a:pPr marL="0" indent="0">
              <a:spcBef>
                <a:spcPts val="1200"/>
              </a:spcBef>
              <a:spcAft>
                <a:spcPts val="1200"/>
              </a:spcAft>
              <a:buFont typeface="Wingdings" pitchFamily="2" charset="2"/>
              <a:buNone/>
              <a:defRPr/>
            </a:pPr>
            <a:endParaRPr lang="en-US" sz="2600" dirty="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Coventry, Ohio</a:t>
            </a:r>
            <a:endParaRPr lang="en-US" dirty="0"/>
          </a:p>
        </p:txBody>
      </p:sp>
      <p:sp>
        <p:nvSpPr>
          <p:cNvPr id="3" name="Content Placeholder 2"/>
          <p:cNvSpPr>
            <a:spLocks noGrp="1"/>
          </p:cNvSpPr>
          <p:nvPr>
            <p:ph idx="1"/>
          </p:nvPr>
        </p:nvSpPr>
        <p:spPr>
          <a:xfrm>
            <a:off x="457200" y="1447800"/>
            <a:ext cx="8229600" cy="4678363"/>
          </a:xfrm>
        </p:spPr>
        <p:txBody>
          <a:bodyPr anchor="ctr"/>
          <a:lstStyle/>
          <a:p>
            <a:pPr marL="0" indent="0">
              <a:buFont typeface="Wingdings" pitchFamily="2" charset="2"/>
              <a:buNone/>
              <a:defRPr/>
            </a:pPr>
            <a:endParaRPr lang="en-US" sz="2600" dirty="0">
              <a:effectLst>
                <a:outerShdw blurRad="38100" dist="38100" dir="2700000" algn="tl">
                  <a:srgbClr val="000000">
                    <a:alpha val="43137"/>
                  </a:srgbClr>
                </a:outerShdw>
              </a:effectLst>
            </a:endParaRPr>
          </a:p>
          <a:p>
            <a:pPr marL="0" indent="0" algn="ctr">
              <a:spcAft>
                <a:spcPts val="1200"/>
              </a:spcAft>
              <a:buNone/>
              <a:defRPr/>
            </a:pPr>
            <a:endParaRPr lang="en-US" sz="2600" b="1" dirty="0" smtClean="0">
              <a:solidFill>
                <a:schemeClr val="tx2"/>
              </a:solidFill>
              <a:effectLst>
                <a:outerShdw blurRad="38100" dist="38100" dir="2700000" algn="tl">
                  <a:srgbClr val="000000">
                    <a:alpha val="43137"/>
                  </a:srgbClr>
                </a:outerShdw>
              </a:effectLst>
              <a:latin typeface="+mj-lt"/>
            </a:endParaRPr>
          </a:p>
          <a:p>
            <a:pPr marL="0" indent="0" algn="ctr">
              <a:spcAft>
                <a:spcPts val="1200"/>
              </a:spcAft>
              <a:buNone/>
              <a:defRPr/>
            </a:pPr>
            <a:r>
              <a:rPr lang="en-US" sz="2600" b="1" dirty="0" smtClean="0">
                <a:solidFill>
                  <a:schemeClr val="tx2"/>
                </a:solidFill>
                <a:effectLst>
                  <a:outerShdw blurRad="38100" dist="38100" dir="2700000" algn="tl">
                    <a:srgbClr val="000000">
                      <a:alpha val="43137"/>
                    </a:srgbClr>
                  </a:outerShdw>
                </a:effectLst>
                <a:latin typeface="+mj-lt"/>
              </a:rPr>
              <a:t>HEADLINE: </a:t>
            </a:r>
          </a:p>
          <a:p>
            <a:pPr marL="0" indent="0" algn="ctr">
              <a:spcBef>
                <a:spcPts val="0"/>
              </a:spcBef>
              <a:spcAft>
                <a:spcPts val="1800"/>
              </a:spcAft>
              <a:buNone/>
              <a:defRPr/>
            </a:pPr>
            <a:r>
              <a:rPr lang="en-US" sz="2800" b="1" dirty="0" smtClean="0">
                <a:solidFill>
                  <a:schemeClr val="tx2"/>
                </a:solidFill>
                <a:effectLst>
                  <a:outerShdw blurRad="38100" dist="38100" dir="2700000" algn="tl">
                    <a:srgbClr val="000000">
                      <a:alpha val="43137"/>
                    </a:srgbClr>
                  </a:outerShdw>
                </a:effectLst>
                <a:latin typeface="+mj-lt"/>
              </a:rPr>
              <a:t>COVENTRY HIGH SCHOOL WRESTLERS CHARGED WITH HAZING</a:t>
            </a:r>
          </a:p>
          <a:p>
            <a:pPr algn="just">
              <a:spcBef>
                <a:spcPts val="1200"/>
              </a:spcBef>
              <a:spcAft>
                <a:spcPts val="1200"/>
              </a:spcAft>
              <a:defRPr/>
            </a:pPr>
            <a:r>
              <a:rPr lang="en-US" sz="2000" dirty="0" smtClean="0">
                <a:effectLst>
                  <a:outerShdw blurRad="38100" dist="38100" dir="2700000" algn="tl">
                    <a:srgbClr val="000000">
                      <a:alpha val="43137"/>
                    </a:srgbClr>
                  </a:outerShdw>
                </a:effectLst>
              </a:rPr>
              <a:t>March 2014</a:t>
            </a:r>
          </a:p>
          <a:p>
            <a:pPr algn="just">
              <a:spcBef>
                <a:spcPts val="1200"/>
              </a:spcBef>
              <a:spcAft>
                <a:spcPts val="1200"/>
              </a:spcAft>
              <a:defRPr/>
            </a:pPr>
            <a:r>
              <a:rPr lang="en-US" sz="2000" dirty="0">
                <a:effectLst>
                  <a:outerShdw blurRad="38100" dist="38100" dir="2700000" algn="tl">
                    <a:srgbClr val="000000">
                      <a:alpha val="43137"/>
                    </a:srgbClr>
                  </a:outerShdw>
                </a:effectLst>
              </a:rPr>
              <a:t>Eight first year wrestlers lured into locker room where they were punched, kicked and assaulted with mop handle before a </a:t>
            </a:r>
            <a:r>
              <a:rPr lang="en-US" sz="2000" dirty="0" smtClean="0">
                <a:effectLst>
                  <a:outerShdw blurRad="38100" dist="38100" dir="2700000" algn="tl">
                    <a:srgbClr val="000000">
                      <a:alpha val="43137"/>
                    </a:srgbClr>
                  </a:outerShdw>
                </a:effectLst>
              </a:rPr>
              <a:t>match</a:t>
            </a:r>
          </a:p>
          <a:p>
            <a:pPr algn="just">
              <a:spcBef>
                <a:spcPts val="1200"/>
              </a:spcBef>
              <a:spcAft>
                <a:spcPts val="1200"/>
              </a:spcAft>
              <a:defRPr/>
            </a:pPr>
            <a:r>
              <a:rPr lang="en-US" sz="2000" dirty="0" smtClean="0">
                <a:effectLst>
                  <a:outerShdw blurRad="38100" dist="38100" dir="2700000" algn="tl">
                    <a:srgbClr val="000000">
                      <a:alpha val="43137"/>
                    </a:srgbClr>
                  </a:outerShdw>
                </a:effectLst>
              </a:rPr>
              <a:t>Superintendent: “We have great kids in Coventry, and regrettably several of our students got caught up in the moment and went beyond what is acceptable.”</a:t>
            </a:r>
          </a:p>
          <a:p>
            <a:pPr>
              <a:defRPr/>
            </a:pPr>
            <a:endParaRPr lang="en-US" sz="2600" dirty="0" smtClean="0">
              <a:effectLst>
                <a:outerShdw blurRad="38100" dist="38100" dir="2700000" algn="tl">
                  <a:srgbClr val="000000">
                    <a:alpha val="43137"/>
                  </a:srgbClr>
                </a:outerShdw>
              </a:effectLst>
            </a:endParaRPr>
          </a:p>
          <a:p>
            <a:pPr>
              <a:defRPr/>
            </a:pPr>
            <a:endParaRPr lang="en-US" sz="2600" dirty="0">
              <a:effectLst>
                <a:outerShdw blurRad="38100" dist="38100" dir="2700000" algn="tl">
                  <a:srgbClr val="000000">
                    <a:alpha val="43137"/>
                  </a:srgbClr>
                </a:outerShdw>
              </a:effectLst>
            </a:endParaRP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chor="t"/>
          <a:lstStyle/>
          <a:p>
            <a:r>
              <a:rPr lang="en-US" dirty="0">
                <a:effectLst/>
              </a:rPr>
              <a:t>Kenmore, Washington</a:t>
            </a:r>
            <a:br>
              <a:rPr lang="en-US" dirty="0">
                <a:effectLst/>
              </a:rPr>
            </a:br>
            <a:endParaRPr lang="en-US" dirty="0"/>
          </a:p>
        </p:txBody>
      </p:sp>
      <p:sp>
        <p:nvSpPr>
          <p:cNvPr id="3" name="Content Placeholder 2"/>
          <p:cNvSpPr>
            <a:spLocks noGrp="1"/>
          </p:cNvSpPr>
          <p:nvPr>
            <p:ph idx="1"/>
          </p:nvPr>
        </p:nvSpPr>
        <p:spPr>
          <a:xfrm>
            <a:off x="457200" y="838200"/>
            <a:ext cx="8229600" cy="5287963"/>
          </a:xfrm>
        </p:spPr>
        <p:txBody>
          <a:bodyPr/>
          <a:lstStyle/>
          <a:p>
            <a:pPr marL="0" indent="0" algn="ctr">
              <a:spcBef>
                <a:spcPts val="0"/>
              </a:spcBef>
              <a:spcAft>
                <a:spcPts val="0"/>
              </a:spcAft>
              <a:buNone/>
            </a:pPr>
            <a:r>
              <a:rPr lang="en-US" sz="3000" b="1" dirty="0" smtClean="0">
                <a:effectLst>
                  <a:outerShdw blurRad="38100" dist="38100" dir="2700000" algn="tl">
                    <a:srgbClr val="000000">
                      <a:alpha val="43137"/>
                    </a:srgbClr>
                  </a:outerShdw>
                </a:effectLst>
              </a:rPr>
              <a:t>Headline:</a:t>
            </a:r>
            <a:endParaRPr lang="en-US" sz="3000" b="1" dirty="0">
              <a:effectLst>
                <a:outerShdw blurRad="38100" dist="38100" dir="2700000" algn="tl">
                  <a:srgbClr val="000000">
                    <a:alpha val="43137"/>
                  </a:srgbClr>
                </a:outerShdw>
              </a:effectLst>
            </a:endParaRPr>
          </a:p>
          <a:p>
            <a:pPr marL="0" indent="0" algn="ctr">
              <a:spcBef>
                <a:spcPts val="0"/>
              </a:spcBef>
              <a:spcAft>
                <a:spcPts val="0"/>
              </a:spcAft>
              <a:buNone/>
            </a:pPr>
            <a:r>
              <a:rPr lang="en-US" sz="3000" b="1" dirty="0">
                <a:effectLst>
                  <a:outerShdw blurRad="38100" dist="38100" dir="2700000" algn="tl">
                    <a:srgbClr val="000000">
                      <a:alpha val="43137"/>
                    </a:srgbClr>
                  </a:outerShdw>
                </a:effectLst>
              </a:rPr>
              <a:t>Detectives </a:t>
            </a:r>
            <a:r>
              <a:rPr lang="en-US" sz="3000" b="1" dirty="0" smtClean="0">
                <a:effectLst>
                  <a:outerShdw blurRad="38100" dist="38100" dir="2700000" algn="tl">
                    <a:srgbClr val="000000">
                      <a:alpha val="43137"/>
                    </a:srgbClr>
                  </a:outerShdw>
                </a:effectLst>
              </a:rPr>
              <a:t>Investigating </a:t>
            </a:r>
            <a:r>
              <a:rPr lang="en-US" sz="3000" b="1" dirty="0">
                <a:effectLst>
                  <a:outerShdw blurRad="38100" dist="38100" dir="2700000" algn="tl">
                    <a:srgbClr val="000000">
                      <a:alpha val="43137"/>
                    </a:srgbClr>
                  </a:outerShdw>
                </a:effectLst>
              </a:rPr>
              <a:t>H</a:t>
            </a:r>
            <a:r>
              <a:rPr lang="en-US" sz="3000" b="1" dirty="0" smtClean="0">
                <a:effectLst>
                  <a:outerShdw blurRad="38100" dist="38100" dir="2700000" algn="tl">
                    <a:srgbClr val="000000">
                      <a:alpha val="43137"/>
                    </a:srgbClr>
                  </a:outerShdw>
                </a:effectLst>
              </a:rPr>
              <a:t>igh </a:t>
            </a:r>
            <a:r>
              <a:rPr lang="en-US" sz="3000" b="1" dirty="0">
                <a:effectLst>
                  <a:outerShdw blurRad="38100" dist="38100" dir="2700000" algn="tl">
                    <a:srgbClr val="000000">
                      <a:alpha val="43137"/>
                    </a:srgbClr>
                  </a:outerShdw>
                </a:effectLst>
              </a:rPr>
              <a:t>S</a:t>
            </a:r>
            <a:r>
              <a:rPr lang="en-US" sz="3000" b="1" dirty="0" smtClean="0">
                <a:effectLst>
                  <a:outerShdw blurRad="38100" dist="38100" dir="2700000" algn="tl">
                    <a:srgbClr val="000000">
                      <a:alpha val="43137"/>
                    </a:srgbClr>
                  </a:outerShdw>
                </a:effectLst>
              </a:rPr>
              <a:t>chool Hazing</a:t>
            </a:r>
          </a:p>
          <a:p>
            <a:pPr>
              <a:spcBef>
                <a:spcPts val="600"/>
              </a:spcBef>
              <a:spcAft>
                <a:spcPts val="600"/>
              </a:spcAft>
            </a:pPr>
            <a:r>
              <a:rPr lang="en-US" sz="2000" dirty="0">
                <a:effectLst>
                  <a:outerShdw blurRad="38100" dist="38100" dir="2700000" algn="tl">
                    <a:srgbClr val="000000">
                      <a:alpha val="43137"/>
                    </a:srgbClr>
                  </a:outerShdw>
                </a:effectLst>
              </a:rPr>
              <a:t>June 2013</a:t>
            </a:r>
          </a:p>
          <a:p>
            <a:pPr>
              <a:spcBef>
                <a:spcPts val="600"/>
              </a:spcBef>
              <a:spcAft>
                <a:spcPts val="600"/>
              </a:spcAft>
            </a:pPr>
            <a:r>
              <a:rPr lang="en-US" sz="2000" dirty="0">
                <a:effectLst>
                  <a:outerShdw blurRad="38100" dist="38100" dir="2700000" algn="tl">
                    <a:srgbClr val="000000">
                      <a:alpha val="43137"/>
                    </a:srgbClr>
                  </a:outerShdw>
                </a:effectLst>
              </a:rPr>
              <a:t>Unsanctioned Football Spirit Group Called “Naked </a:t>
            </a:r>
            <a:r>
              <a:rPr lang="en-US" sz="2000" dirty="0" err="1">
                <a:effectLst>
                  <a:outerShdw blurRad="38100" dist="38100" dir="2700000" algn="tl">
                    <a:srgbClr val="000000">
                      <a:alpha val="43137"/>
                    </a:srgbClr>
                  </a:outerShdw>
                </a:effectLst>
              </a:rPr>
              <a:t>Viks</a:t>
            </a:r>
            <a:r>
              <a:rPr lang="en-US" sz="2000" dirty="0">
                <a:effectLst>
                  <a:outerShdw blurRad="38100" dist="38100" dir="2700000" algn="tl">
                    <a:srgbClr val="000000">
                      <a:alpha val="43137"/>
                    </a:srgbClr>
                  </a:outerShdw>
                </a:effectLst>
              </a:rPr>
              <a:t>” accused of Hazing</a:t>
            </a:r>
          </a:p>
          <a:p>
            <a:pPr>
              <a:spcBef>
                <a:spcPts val="600"/>
              </a:spcBef>
              <a:spcAft>
                <a:spcPts val="600"/>
              </a:spcAft>
            </a:pPr>
            <a:r>
              <a:rPr lang="en-US" sz="2000" dirty="0">
                <a:effectLst>
                  <a:outerShdw blurRad="38100" dist="38100" dir="2700000" algn="tl">
                    <a:srgbClr val="000000">
                      <a:alpha val="43137"/>
                    </a:srgbClr>
                  </a:outerShdw>
                </a:effectLst>
              </a:rPr>
              <a:t>Junior James </a:t>
            </a:r>
            <a:r>
              <a:rPr lang="en-US" sz="2000" dirty="0" err="1">
                <a:effectLst>
                  <a:outerShdw blurRad="38100" dist="38100" dir="2700000" algn="tl">
                    <a:srgbClr val="000000">
                      <a:alpha val="43137"/>
                    </a:srgbClr>
                  </a:outerShdw>
                </a:effectLst>
              </a:rPr>
              <a:t>Walvatne</a:t>
            </a:r>
            <a:r>
              <a:rPr lang="en-US" sz="2000" dirty="0">
                <a:effectLst>
                  <a:outerShdw blurRad="38100" dist="38100" dir="2700000" algn="tl">
                    <a:srgbClr val="000000">
                      <a:alpha val="43137"/>
                    </a:srgbClr>
                  </a:outerShdw>
                </a:effectLst>
              </a:rPr>
              <a:t> said he was blindfolded on Monday night and then brutally beaten.  "They used PVC pipes, headless golf clubs, and flour and maple syrup. They peed on us and stuff</a:t>
            </a:r>
            <a:r>
              <a:rPr lang="en-US" sz="2000" dirty="0" smtClean="0">
                <a:effectLst>
                  <a:outerShdw blurRad="38100" dist="38100" dir="2700000" algn="tl">
                    <a:srgbClr val="000000">
                      <a:alpha val="43137"/>
                    </a:srgbClr>
                  </a:outerShdw>
                </a:effectLst>
              </a:rPr>
              <a:t>.”</a:t>
            </a:r>
            <a:endParaRPr lang="en-US" sz="2000" dirty="0">
              <a:effectLst>
                <a:outerShdw blurRad="38100" dist="38100" dir="2700000" algn="tl">
                  <a:srgbClr val="000000">
                    <a:alpha val="43137"/>
                  </a:srgbClr>
                </a:outerShdw>
              </a:effectLst>
            </a:endParaRPr>
          </a:p>
          <a:p>
            <a:pPr>
              <a:spcBef>
                <a:spcPts val="600"/>
              </a:spcBef>
              <a:spcAft>
                <a:spcPts val="600"/>
              </a:spcAft>
            </a:pPr>
            <a:r>
              <a:rPr lang="en-US" sz="2000" dirty="0">
                <a:effectLst>
                  <a:outerShdw blurRad="38100" dist="38100" dir="2700000" algn="tl">
                    <a:srgbClr val="000000">
                      <a:alpha val="43137"/>
                    </a:srgbClr>
                  </a:outerShdw>
                </a:effectLst>
              </a:rPr>
              <a:t>District Communications Director: "The school has heard rumors in the past, but when investigated, found no evidence. No reports of hazing involving violence have ever been reported.”</a:t>
            </a:r>
          </a:p>
          <a:p>
            <a:pPr>
              <a:spcBef>
                <a:spcPts val="600"/>
              </a:spcBef>
              <a:spcAft>
                <a:spcPts val="0"/>
              </a:spcAft>
            </a:pPr>
            <a:r>
              <a:rPr lang="en-US" sz="2000" dirty="0">
                <a:effectLst>
                  <a:outerShdw blurRad="38100" dist="38100" dir="2700000" algn="tl">
                    <a:srgbClr val="000000">
                      <a:alpha val="43137"/>
                    </a:srgbClr>
                  </a:outerShdw>
                </a:effectLst>
              </a:rPr>
              <a:t>Friends of the victims are disappointed the school shut down the Naked </a:t>
            </a:r>
            <a:r>
              <a:rPr lang="en-US" sz="2000" dirty="0" err="1">
                <a:effectLst>
                  <a:outerShdw blurRad="38100" dist="38100" dir="2700000" algn="tl">
                    <a:srgbClr val="000000">
                      <a:alpha val="43137"/>
                    </a:srgbClr>
                  </a:outerShdw>
                </a:effectLst>
              </a:rPr>
              <a:t>Viks</a:t>
            </a:r>
            <a:r>
              <a:rPr lang="en-US" sz="2000" dirty="0">
                <a:effectLst>
                  <a:outerShdw blurRad="38100" dist="38100" dir="2700000" algn="tl">
                    <a:srgbClr val="000000">
                      <a:alpha val="43137"/>
                    </a:srgbClr>
                  </a:outerShdw>
                </a:effectLst>
              </a:rPr>
              <a:t> for next year. “They shouldn’t have had to go through that and then have them take it away. It got out of hand one year. It’s been a tradition </a:t>
            </a:r>
            <a:r>
              <a:rPr lang="en-US" sz="2000" dirty="0" smtClean="0">
                <a:effectLst>
                  <a:outerShdw blurRad="38100" dist="38100" dir="2700000" algn="tl">
                    <a:srgbClr val="000000">
                      <a:alpha val="43137"/>
                    </a:srgbClr>
                  </a:outerShdw>
                </a:effectLst>
              </a:rPr>
              <a:t>forever” </a:t>
            </a:r>
          </a:p>
          <a:p>
            <a:pPr>
              <a:spcBef>
                <a:spcPts val="600"/>
              </a:spcBef>
              <a:spcAft>
                <a:spcPts val="0"/>
              </a:spcAft>
            </a:pPr>
            <a:endParaRPr lang="en-US" sz="2000" u="sng" dirty="0">
              <a:effectLst>
                <a:outerShdw blurRad="38100" dist="38100" dir="2700000" algn="tl">
                  <a:srgbClr val="000000">
                    <a:alpha val="43137"/>
                  </a:srgbClr>
                </a:outerShdw>
              </a:effectLst>
              <a:hlinkClick r:id="rId2"/>
            </a:endParaRPr>
          </a:p>
          <a:p>
            <a:pPr marL="0" indent="0">
              <a:spcBef>
                <a:spcPts val="600"/>
              </a:spcBef>
              <a:spcAft>
                <a:spcPts val="0"/>
              </a:spcAft>
              <a:buNone/>
            </a:pPr>
            <a:r>
              <a:rPr lang="en-US" sz="1200" u="sng" dirty="0" smtClean="0">
                <a:effectLst/>
                <a:hlinkClick r:id="rId2"/>
              </a:rPr>
              <a:t>http</a:t>
            </a:r>
            <a:r>
              <a:rPr lang="en-US" sz="1200" u="sng" dirty="0">
                <a:effectLst/>
                <a:hlinkClick r:id="rId2"/>
              </a:rPr>
              <a:t>://www.kirotv.com/news/news/detectives-investigating-high-school-hazing/nYQFK/</a:t>
            </a:r>
            <a:endParaRPr lang="en-US" sz="1200" dirty="0">
              <a:effectLst/>
            </a:endParaRPr>
          </a:p>
          <a:p>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28893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0" dur="500"/>
                                        <p:tgtEl>
                                          <p:spTgt spid="3">
                                            <p:txEl>
                                              <p:pRg st="3" end="3"/>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3" dur="500"/>
                                        <p:tgtEl>
                                          <p:spTgt spid="3">
                                            <p:txEl>
                                              <p:pRg st="4" end="4"/>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6" dur="500"/>
                                        <p:tgtEl>
                                          <p:spTgt spid="3">
                                            <p:txEl>
                                              <p:pRg st="5" end="5"/>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9" dur="500"/>
                                        <p:tgtEl>
                                          <p:spTgt spid="3">
                                            <p:txEl>
                                              <p:pRg st="6" end="6"/>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chor="t"/>
          <a:lstStyle/>
          <a:p>
            <a:r>
              <a:rPr lang="en-US" dirty="0">
                <a:effectLst/>
              </a:rPr>
              <a:t>Norwood, Colorado</a:t>
            </a:r>
            <a:br>
              <a:rPr lang="en-US" dirty="0">
                <a:effectLst/>
              </a:rPr>
            </a:br>
            <a:endParaRPr lang="en-US" dirty="0"/>
          </a:p>
        </p:txBody>
      </p:sp>
      <p:sp>
        <p:nvSpPr>
          <p:cNvPr id="3" name="Content Placeholder 2"/>
          <p:cNvSpPr>
            <a:spLocks noGrp="1"/>
          </p:cNvSpPr>
          <p:nvPr>
            <p:ph idx="1"/>
          </p:nvPr>
        </p:nvSpPr>
        <p:spPr>
          <a:xfrm>
            <a:off x="457200" y="990600"/>
            <a:ext cx="8229600" cy="5257800"/>
          </a:xfrm>
        </p:spPr>
        <p:txBody>
          <a:bodyPr/>
          <a:lstStyle/>
          <a:p>
            <a:pPr marL="0" indent="0" algn="ctr">
              <a:buNone/>
            </a:pPr>
            <a:r>
              <a:rPr lang="en-US" sz="2600" b="1" dirty="0" smtClean="0">
                <a:effectLst>
                  <a:outerShdw blurRad="38100" dist="38100" dir="2700000" algn="tl">
                    <a:srgbClr val="000000">
                      <a:alpha val="43137"/>
                    </a:srgbClr>
                  </a:outerShdw>
                </a:effectLst>
              </a:rPr>
              <a:t>HEADLINE:</a:t>
            </a:r>
          </a:p>
          <a:p>
            <a:pPr marL="0" indent="0" algn="ctr">
              <a:buNone/>
            </a:pPr>
            <a:r>
              <a:rPr lang="en-US" sz="2600" b="1" dirty="0" smtClean="0">
                <a:effectLst>
                  <a:outerShdw blurRad="38100" dist="38100" dir="2700000" algn="tl">
                    <a:srgbClr val="000000">
                      <a:alpha val="43137"/>
                    </a:srgbClr>
                  </a:outerShdw>
                </a:effectLst>
              </a:rPr>
              <a:t>IN COLORADO TOWN, HAZING ATTACK LEAVES VICTIM AN OUTCAST</a:t>
            </a:r>
          </a:p>
          <a:p>
            <a:pPr>
              <a:spcBef>
                <a:spcPts val="600"/>
              </a:spcBef>
              <a:spcAft>
                <a:spcPts val="600"/>
              </a:spcAft>
            </a:pPr>
            <a:r>
              <a:rPr lang="en-US" sz="1500" dirty="0">
                <a:effectLst>
                  <a:outerShdw blurRad="38100" dist="38100" dir="2700000" algn="tl">
                    <a:srgbClr val="000000">
                      <a:alpha val="43137"/>
                    </a:srgbClr>
                  </a:outerShdw>
                </a:effectLst>
              </a:rPr>
              <a:t>June 2013</a:t>
            </a:r>
          </a:p>
          <a:p>
            <a:pPr>
              <a:spcBef>
                <a:spcPts val="600"/>
              </a:spcBef>
              <a:spcAft>
                <a:spcPts val="600"/>
              </a:spcAft>
            </a:pPr>
            <a:r>
              <a:rPr lang="en-US" sz="1500" dirty="0">
                <a:effectLst>
                  <a:outerShdw blurRad="38100" dist="38100" dir="2700000" algn="tl">
                    <a:srgbClr val="000000">
                      <a:alpha val="43137"/>
                    </a:srgbClr>
                  </a:outerShdw>
                </a:effectLst>
              </a:rPr>
              <a:t>At the state </a:t>
            </a:r>
            <a:r>
              <a:rPr lang="en-US" sz="1500" dirty="0" smtClean="0">
                <a:effectLst>
                  <a:outerShdw blurRad="38100" dist="38100" dir="2700000" algn="tl">
                    <a:srgbClr val="000000">
                      <a:alpha val="43137"/>
                    </a:srgbClr>
                  </a:outerShdw>
                </a:effectLst>
              </a:rPr>
              <a:t>high-school wrestling tournament </a:t>
            </a:r>
            <a:r>
              <a:rPr lang="en-US" sz="1500" dirty="0">
                <a:effectLst>
                  <a:outerShdw blurRad="38100" dist="38100" dir="2700000" algn="tl">
                    <a:srgbClr val="000000">
                      <a:alpha val="43137"/>
                    </a:srgbClr>
                  </a:outerShdw>
                </a:effectLst>
              </a:rPr>
              <a:t>in Denver, three upperclassmen cornered a 13-year-old boy on an empty school bus, bound him with duct tape and sodomized him with a pencil.</a:t>
            </a:r>
          </a:p>
          <a:p>
            <a:pPr>
              <a:spcBef>
                <a:spcPts val="600"/>
              </a:spcBef>
              <a:spcAft>
                <a:spcPts val="600"/>
              </a:spcAft>
            </a:pPr>
            <a:r>
              <a:rPr lang="en-US" sz="1500" dirty="0">
                <a:effectLst>
                  <a:outerShdw blurRad="38100" dist="38100" dir="2700000" algn="tl">
                    <a:srgbClr val="000000">
                      <a:alpha val="43137"/>
                    </a:srgbClr>
                  </a:outerShdw>
                </a:effectLst>
              </a:rPr>
              <a:t>Two of the attackers were sons of the wrestling coach, who was president of the school board. The victim’s father was the K-12 principal.</a:t>
            </a:r>
          </a:p>
          <a:p>
            <a:pPr>
              <a:spcBef>
                <a:spcPts val="600"/>
              </a:spcBef>
              <a:spcAft>
                <a:spcPts val="600"/>
              </a:spcAft>
            </a:pPr>
            <a:r>
              <a:rPr lang="en-US" sz="1500" dirty="0">
                <a:effectLst>
                  <a:outerShdw blurRad="38100" dist="38100" dir="2700000" algn="tl">
                    <a:srgbClr val="000000">
                      <a:alpha val="43137"/>
                    </a:srgbClr>
                  </a:outerShdw>
                </a:effectLst>
              </a:rPr>
              <a:t>After the principal reported the incident to police, townspeople forced him to resign. Students protested against the victim at school, put “Go to Hell” stickers on his locker and wore T-shirts that supported the perpetrators. The attackers later pleaded guilty to misdemeanor charges, according to the Denver district attorney’s office.</a:t>
            </a:r>
          </a:p>
          <a:p>
            <a:pPr>
              <a:spcBef>
                <a:spcPts val="600"/>
              </a:spcBef>
              <a:spcAft>
                <a:spcPts val="600"/>
              </a:spcAft>
            </a:pPr>
            <a:r>
              <a:rPr lang="en-US" sz="1500" dirty="0">
                <a:effectLst>
                  <a:outerShdw blurRad="38100" dist="38100" dir="2700000" algn="tl">
                    <a:srgbClr val="000000">
                      <a:alpha val="43137"/>
                    </a:srgbClr>
                  </a:outerShdw>
                </a:effectLst>
              </a:rPr>
              <a:t>High-school hazing and bullying used to involve name-calling, towel-snapping and stuffing boys into lockers. Now, boys sexually abusing other boys is part of the ritual. More than 40 high school boys were sodomized with foreign objects by their teammates in over a dozen alleged incidents reported in the past year, compared with about three incidents a decade ago, according to a Bloomberg review of court documents and news accounts.</a:t>
            </a:r>
          </a:p>
          <a:p>
            <a:pPr marL="0" indent="0">
              <a:buNone/>
            </a:pPr>
            <a:r>
              <a:rPr lang="en-US" sz="1200" u="sng" dirty="0" smtClean="0">
                <a:effectLst/>
                <a:hlinkClick r:id="rId2"/>
              </a:rPr>
              <a:t>http</a:t>
            </a:r>
            <a:r>
              <a:rPr lang="en-US" sz="1200" u="sng" dirty="0">
                <a:effectLst/>
                <a:hlinkClick r:id="rId2"/>
              </a:rPr>
              <a:t>://www.bloomberg.com/news/2013-06-20/sodomy-hazing-leaves-13-year-old-victim-outcast-in-colorado-town.html</a:t>
            </a:r>
            <a:endParaRPr lang="en-US" sz="1200" dirty="0">
              <a:effectLst/>
            </a:endParaRPr>
          </a:p>
          <a:p>
            <a:pPr marL="0" indent="0">
              <a:buNone/>
            </a:pPr>
            <a:endParaRPr lang="en-US" sz="2000" dirty="0"/>
          </a:p>
        </p:txBody>
      </p:sp>
    </p:spTree>
    <p:extLst>
      <p:ext uri="{BB962C8B-B14F-4D97-AF65-F5344CB8AC3E}">
        <p14:creationId xmlns:p14="http://schemas.microsoft.com/office/powerpoint/2010/main" val="2533360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arn(inVertical)">
                                      <p:cBhvr>
                                        <p:cTn id="10" dur="500"/>
                                        <p:tgtEl>
                                          <p:spTgt spid="3">
                                            <p:txEl>
                                              <p:pRg st="3" end="3"/>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barn(inVertical)">
                                      <p:cBhvr>
                                        <p:cTn id="13" dur="500"/>
                                        <p:tgtEl>
                                          <p:spTgt spid="3">
                                            <p:txEl>
                                              <p:pRg st="4" end="4"/>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barn(inVertical)">
                                      <p:cBhvr>
                                        <p:cTn id="16" dur="500"/>
                                        <p:tgtEl>
                                          <p:spTgt spid="3">
                                            <p:txEl>
                                              <p:pRg st="5" end="5"/>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barn(inVertical)">
                                      <p:cBhvr>
                                        <p:cTn id="19" dur="500"/>
                                        <p:tgtEl>
                                          <p:spTgt spid="3">
                                            <p:txEl>
                                              <p:pRg st="6" end="6"/>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arn(inVertical)">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High School Hazing Incidents</a:t>
            </a:r>
            <a:endParaRPr lang="en-US" dirty="0"/>
          </a:p>
        </p:txBody>
      </p:sp>
      <p:sp>
        <p:nvSpPr>
          <p:cNvPr id="3" name="Content Placeholder 2"/>
          <p:cNvSpPr>
            <a:spLocks noGrp="1"/>
          </p:cNvSpPr>
          <p:nvPr>
            <p:ph idx="1"/>
          </p:nvPr>
        </p:nvSpPr>
        <p:spPr/>
        <p:txBody>
          <a:bodyPr anchor="t"/>
          <a:lstStyle/>
          <a:p>
            <a:pPr algn="just">
              <a:spcBef>
                <a:spcPts val="1200"/>
              </a:spcBef>
              <a:spcAft>
                <a:spcPts val="1200"/>
              </a:spcAft>
              <a:buFont typeface="Wingdings" panose="05000000000000000000" pitchFamily="2" charset="2"/>
              <a:buChar char="§"/>
              <a:defRPr/>
            </a:pPr>
            <a:r>
              <a:rPr lang="en-US" sz="2400" dirty="0" smtClean="0">
                <a:effectLst/>
              </a:rPr>
              <a:t>1.5 </a:t>
            </a:r>
            <a:r>
              <a:rPr lang="en-US" sz="2400" dirty="0">
                <a:effectLst/>
              </a:rPr>
              <a:t>million high school students are hazed each year</a:t>
            </a:r>
            <a:r>
              <a:rPr lang="en-US" sz="2400" dirty="0" smtClean="0">
                <a:effectLst/>
              </a:rPr>
              <a:t>.  </a:t>
            </a:r>
          </a:p>
          <a:p>
            <a:pPr algn="just">
              <a:spcBef>
                <a:spcPts val="1200"/>
              </a:spcBef>
              <a:spcAft>
                <a:spcPts val="1200"/>
              </a:spcAft>
              <a:buFont typeface="Wingdings" panose="05000000000000000000" pitchFamily="2" charset="2"/>
              <a:buChar char="§"/>
              <a:defRPr/>
            </a:pPr>
            <a:r>
              <a:rPr lang="en-US" sz="2400" dirty="0">
                <a:effectLst/>
              </a:rPr>
              <a:t>91% of all </a:t>
            </a:r>
            <a:r>
              <a:rPr lang="en-US" sz="2400" dirty="0" smtClean="0">
                <a:effectLst/>
              </a:rPr>
              <a:t>high school </a:t>
            </a:r>
            <a:r>
              <a:rPr lang="en-US" sz="2400" dirty="0">
                <a:effectLst/>
              </a:rPr>
              <a:t>students belong to at least one group, and half of them, 48% report being subjected to hazing </a:t>
            </a:r>
            <a:r>
              <a:rPr lang="en-US" sz="2400" dirty="0" smtClean="0">
                <a:effectLst/>
              </a:rPr>
              <a:t>activities.</a:t>
            </a:r>
          </a:p>
          <a:p>
            <a:pPr algn="just">
              <a:spcBef>
                <a:spcPts val="1200"/>
              </a:spcBef>
              <a:spcAft>
                <a:spcPts val="1200"/>
              </a:spcAft>
              <a:buFont typeface="Wingdings" panose="05000000000000000000" pitchFamily="2" charset="2"/>
              <a:buChar char="§"/>
              <a:defRPr/>
            </a:pPr>
            <a:r>
              <a:rPr lang="en-US" sz="2400" dirty="0">
                <a:effectLst/>
              </a:rPr>
              <a:t>Both male and female students report high levels of hazing</a:t>
            </a:r>
            <a:r>
              <a:rPr lang="en-US" sz="2400" dirty="0" smtClean="0">
                <a:effectLst/>
              </a:rPr>
              <a:t>.</a:t>
            </a:r>
          </a:p>
          <a:p>
            <a:pPr algn="just">
              <a:spcBef>
                <a:spcPts val="1200"/>
              </a:spcBef>
              <a:spcAft>
                <a:spcPts val="1200"/>
              </a:spcAft>
              <a:buFont typeface="Wingdings" panose="05000000000000000000" pitchFamily="2" charset="2"/>
              <a:buChar char="§"/>
              <a:defRPr/>
            </a:pPr>
            <a:r>
              <a:rPr lang="en-US" sz="2400" dirty="0">
                <a:effectLst/>
              </a:rPr>
              <a:t>Every kind of high school group was involved in hazing including 24% of the students involved in church groups</a:t>
            </a:r>
            <a:r>
              <a:rPr lang="en-US" sz="2400" dirty="0" smtClean="0">
                <a:effectLst/>
              </a:rPr>
              <a:t>.</a:t>
            </a:r>
          </a:p>
          <a:p>
            <a:pPr algn="just">
              <a:spcBef>
                <a:spcPts val="1200"/>
              </a:spcBef>
              <a:spcAft>
                <a:spcPts val="1200"/>
              </a:spcAft>
              <a:buFont typeface="Wingdings" panose="05000000000000000000" pitchFamily="2" charset="2"/>
              <a:buChar char="§"/>
              <a:defRPr/>
            </a:pPr>
            <a:r>
              <a:rPr lang="en-US" sz="2400" dirty="0">
                <a:effectLst/>
              </a:rPr>
              <a:t>79% of the NCAA Athletes report being hazed initially in high school</a:t>
            </a:r>
            <a:r>
              <a:rPr lang="en-US" sz="2400" dirty="0" smtClean="0">
                <a:effectLst/>
              </a:rPr>
              <a:t>.</a:t>
            </a:r>
            <a:endParaRPr lang="en-US" sz="2800" dirty="0"/>
          </a:p>
          <a:p>
            <a:pPr marL="0" indent="0">
              <a:spcBef>
                <a:spcPts val="1200"/>
              </a:spcBef>
              <a:buNone/>
              <a:defRPr/>
            </a:pPr>
            <a:r>
              <a:rPr lang="en-US" sz="1800" dirty="0"/>
              <a:t>Source: Alfred University Study, 1999</a:t>
            </a:r>
          </a:p>
          <a:p>
            <a:pPr marL="0" indent="0">
              <a:buFont typeface="Wingdings" pitchFamily="2" charset="2"/>
              <a:buNone/>
              <a:defRPr/>
            </a:pPr>
            <a:endParaRPr lang="en-US" dirty="0" smtClean="0"/>
          </a:p>
          <a:p>
            <a:pPr marL="0" indent="0">
              <a:buFont typeface="Wingdings" pitchFamily="2" charset="2"/>
              <a:buNone/>
              <a:defRPr/>
            </a:pPr>
            <a:endParaRPr lang="en-US" sz="2400" dirty="0" smtClean="0"/>
          </a:p>
          <a:p>
            <a:pPr marL="0" indent="0">
              <a:buFont typeface="Wingdings" pitchFamily="2" charset="2"/>
              <a:buNone/>
              <a:defRPr/>
            </a:pPr>
            <a:endParaRPr lang="en-US" dirty="0" smtClean="0"/>
          </a:p>
          <a:p>
            <a:pPr marL="0" indent="0">
              <a:buFont typeface="Wingdings" pitchFamily="2" charset="2"/>
              <a:buNone/>
              <a:defRPr/>
            </a:pPr>
            <a:endParaRPr lang="en-US" dirty="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lstStyle/>
          <a:p>
            <a:pPr>
              <a:defRPr/>
            </a:pPr>
            <a:r>
              <a:rPr lang="en-US" dirty="0" smtClean="0"/>
              <a:t>Florida</a:t>
            </a:r>
            <a:endParaRPr lang="en-US" dirty="0"/>
          </a:p>
        </p:txBody>
      </p:sp>
      <p:sp>
        <p:nvSpPr>
          <p:cNvPr id="3" name="Content Placeholder 2"/>
          <p:cNvSpPr>
            <a:spLocks noGrp="1"/>
          </p:cNvSpPr>
          <p:nvPr>
            <p:ph idx="1"/>
          </p:nvPr>
        </p:nvSpPr>
        <p:spPr/>
        <p:txBody>
          <a:bodyPr anchor="ctr"/>
          <a:lstStyle/>
          <a:p>
            <a:pPr>
              <a:spcBef>
                <a:spcPts val="1200"/>
              </a:spcBef>
              <a:spcAft>
                <a:spcPts val="1200"/>
              </a:spcAft>
              <a:defRPr/>
            </a:pPr>
            <a:endParaRPr lang="en-US" dirty="0" smtClean="0"/>
          </a:p>
          <a:p>
            <a:pPr marL="0" indent="0">
              <a:spcBef>
                <a:spcPts val="1200"/>
              </a:spcBef>
              <a:spcAft>
                <a:spcPts val="1200"/>
              </a:spcAft>
              <a:buFont typeface="Wingdings" pitchFamily="2" charset="2"/>
              <a:buNone/>
              <a:defRPr/>
            </a:pPr>
            <a:endParaRPr lang="en-US" dirty="0" smtClean="0"/>
          </a:p>
          <a:p>
            <a:pPr>
              <a:spcBef>
                <a:spcPts val="1200"/>
              </a:spcBef>
              <a:spcAft>
                <a:spcPts val="1200"/>
              </a:spcAft>
              <a:defRPr/>
            </a:pPr>
            <a:endParaRPr lang="en-US" dirty="0" smtClean="0"/>
          </a:p>
          <a:p>
            <a:pPr>
              <a:spcBef>
                <a:spcPts val="1200"/>
              </a:spcBef>
              <a:spcAft>
                <a:spcPts val="1200"/>
              </a:spcAft>
              <a:defRPr/>
            </a:pPr>
            <a:endParaRPr lang="en-US" dirty="0"/>
          </a:p>
          <a:p>
            <a:pPr>
              <a:spcBef>
                <a:spcPts val="1200"/>
              </a:spcBef>
              <a:spcAft>
                <a:spcPts val="1200"/>
              </a:spcAft>
              <a:defRPr/>
            </a:pPr>
            <a:endParaRPr lang="en-US" dirty="0" smtClean="0"/>
          </a:p>
          <a:p>
            <a:pPr>
              <a:spcBef>
                <a:spcPts val="1200"/>
              </a:spcBef>
              <a:spcAft>
                <a:spcPts val="1200"/>
              </a:spcAft>
              <a:defRPr/>
            </a:pPr>
            <a:r>
              <a:rPr lang="en-US" dirty="0" err="1" smtClean="0"/>
              <a:t>FAMU</a:t>
            </a:r>
            <a:r>
              <a:rPr lang="en-US" dirty="0" smtClean="0"/>
              <a:t> Marching Band: Robert Champion</a:t>
            </a:r>
          </a:p>
          <a:p>
            <a:pPr>
              <a:spcBef>
                <a:spcPts val="1200"/>
              </a:spcBef>
              <a:spcAft>
                <a:spcPts val="1200"/>
              </a:spcAft>
              <a:defRPr/>
            </a:pPr>
            <a:r>
              <a:rPr lang="en-US" dirty="0" smtClean="0"/>
              <a:t>Miami Dolphins: Jonathan Martin</a:t>
            </a:r>
          </a:p>
          <a:p>
            <a:pPr marL="0" indent="0">
              <a:spcBef>
                <a:spcPts val="1200"/>
              </a:spcBef>
              <a:spcAft>
                <a:spcPts val="1200"/>
              </a:spcAft>
              <a:buFont typeface="Wingdings" pitchFamily="2" charset="2"/>
              <a:buNone/>
              <a:defRPr/>
            </a:pPr>
            <a:endParaRPr lang="en-US" dirty="0" smtClean="0"/>
          </a:p>
          <a:p>
            <a:pPr marL="0" indent="0">
              <a:spcBef>
                <a:spcPts val="1200"/>
              </a:spcBef>
              <a:spcAft>
                <a:spcPts val="1200"/>
              </a:spcAft>
              <a:buNone/>
              <a:defRPr/>
            </a:pPr>
            <a:endParaRPr lang="en-US" dirty="0" smtClean="0"/>
          </a:p>
          <a:p>
            <a:pPr>
              <a:spcBef>
                <a:spcPts val="1200"/>
              </a:spcBef>
              <a:spcAft>
                <a:spcPts val="1200"/>
              </a:spcAft>
              <a:defRPr/>
            </a:pPr>
            <a:endParaRPr lang="en-US" dirty="0"/>
          </a:p>
          <a:p>
            <a:pPr marL="0" indent="0">
              <a:spcBef>
                <a:spcPts val="1200"/>
              </a:spcBef>
              <a:spcAft>
                <a:spcPts val="1200"/>
              </a:spcAft>
              <a:buFont typeface="Wingdings" pitchFamily="2" charset="2"/>
              <a:buNone/>
              <a:defRPr/>
            </a:pPr>
            <a:endParaRPr lang="en-US" dirty="0"/>
          </a:p>
          <a:p>
            <a:pPr>
              <a:spcBef>
                <a:spcPts val="1200"/>
              </a:spcBef>
              <a:spcAft>
                <a:spcPts val="1200"/>
              </a:spcAft>
              <a:defRPr/>
            </a:pPr>
            <a:endParaRPr lang="en-US" dirty="0" smtClean="0"/>
          </a:p>
          <a:p>
            <a:pPr>
              <a:spcBef>
                <a:spcPts val="1200"/>
              </a:spcBef>
              <a:spcAft>
                <a:spcPts val="1200"/>
              </a:spcAft>
              <a:defRPr/>
            </a:pPr>
            <a:endParaRPr lang="en-US" dirty="0"/>
          </a:p>
          <a:p>
            <a:pPr marL="0" indent="0">
              <a:spcBef>
                <a:spcPts val="1200"/>
              </a:spcBef>
              <a:spcAft>
                <a:spcPts val="1200"/>
              </a:spcAft>
              <a:buFont typeface="Wingdings" pitchFamily="2" charset="2"/>
              <a:buNone/>
              <a:defRPr/>
            </a:pPr>
            <a:endParaRPr lang="en-US" dirty="0"/>
          </a:p>
        </p:txBody>
      </p:sp>
    </p:spTree>
    <p:extLst>
      <p:ext uri="{BB962C8B-B14F-4D97-AF65-F5344CB8AC3E}">
        <p14:creationId xmlns:p14="http://schemas.microsoft.com/office/powerpoint/2010/main" val="3951856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themeOverride>
</file>

<file path=ppt/theme/themeOverride10.xml><?xml version="1.0" encoding="utf-8"?>
<a:themeOverride xmlns:a="http://schemas.openxmlformats.org/drawingml/2006/main">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themeOverride>
</file>

<file path=ppt/theme/themeOverride11.xml><?xml version="1.0" encoding="utf-8"?>
<a:themeOverride xmlns:a="http://schemas.openxmlformats.org/drawingml/2006/main">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themeOverride>
</file>

<file path=ppt/theme/themeOverride12.xml><?xml version="1.0" encoding="utf-8"?>
<a:themeOverride xmlns:a="http://schemas.openxmlformats.org/drawingml/2006/main">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themeOverride>
</file>

<file path=ppt/theme/themeOverride13.xml><?xml version="1.0" encoding="utf-8"?>
<a:themeOverride xmlns:a="http://schemas.openxmlformats.org/drawingml/2006/main">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themeOverride>
</file>

<file path=ppt/theme/themeOverride14.xml><?xml version="1.0" encoding="utf-8"?>
<a:themeOverride xmlns:a="http://schemas.openxmlformats.org/drawingml/2006/main">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themeOverride>
</file>

<file path=ppt/theme/themeOverride15.xml><?xml version="1.0" encoding="utf-8"?>
<a:themeOverride xmlns:a="http://schemas.openxmlformats.org/drawingml/2006/main">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themeOverride>
</file>

<file path=ppt/theme/themeOverride16.xml><?xml version="1.0" encoding="utf-8"?>
<a:themeOverride xmlns:a="http://schemas.openxmlformats.org/drawingml/2006/main">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themeOverride>
</file>

<file path=ppt/theme/themeOverride17.xml><?xml version="1.0" encoding="utf-8"?>
<a:themeOverride xmlns:a="http://schemas.openxmlformats.org/drawingml/2006/main">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themeOverride>
</file>

<file path=ppt/theme/themeOverride18.xml><?xml version="1.0" encoding="utf-8"?>
<a:themeOverride xmlns:a="http://schemas.openxmlformats.org/drawingml/2006/main">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themeOverride>
</file>

<file path=ppt/theme/themeOverride19.xml><?xml version="1.0" encoding="utf-8"?>
<a:themeOverride xmlns:a="http://schemas.openxmlformats.org/drawingml/2006/main">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themeOverride>
</file>

<file path=ppt/theme/themeOverride2.xml><?xml version="1.0" encoding="utf-8"?>
<a:themeOverride xmlns:a="http://schemas.openxmlformats.org/drawingml/2006/main">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themeOverride>
</file>

<file path=ppt/theme/themeOverride20.xml><?xml version="1.0" encoding="utf-8"?>
<a:themeOverride xmlns:a="http://schemas.openxmlformats.org/drawingml/2006/main">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themeOverride>
</file>

<file path=ppt/theme/themeOverride21.xml><?xml version="1.0" encoding="utf-8"?>
<a:themeOverride xmlns:a="http://schemas.openxmlformats.org/drawingml/2006/main">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themeOverride>
</file>

<file path=ppt/theme/themeOverride22.xml><?xml version="1.0" encoding="utf-8"?>
<a:themeOverride xmlns:a="http://schemas.openxmlformats.org/drawingml/2006/main">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themeOverride>
</file>

<file path=ppt/theme/themeOverride23.xml><?xml version="1.0" encoding="utf-8"?>
<a:themeOverride xmlns:a="http://schemas.openxmlformats.org/drawingml/2006/main">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themeOverride>
</file>

<file path=ppt/theme/themeOverride24.xml><?xml version="1.0" encoding="utf-8"?>
<a:themeOverride xmlns:a="http://schemas.openxmlformats.org/drawingml/2006/main">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themeOverride>
</file>

<file path=ppt/theme/themeOverride3.xml><?xml version="1.0" encoding="utf-8"?>
<a:themeOverride xmlns:a="http://schemas.openxmlformats.org/drawingml/2006/main">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themeOverride>
</file>

<file path=ppt/theme/themeOverride4.xml><?xml version="1.0" encoding="utf-8"?>
<a:themeOverride xmlns:a="http://schemas.openxmlformats.org/drawingml/2006/main">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themeOverride>
</file>

<file path=ppt/theme/themeOverride5.xml><?xml version="1.0" encoding="utf-8"?>
<a:themeOverride xmlns:a="http://schemas.openxmlformats.org/drawingml/2006/main">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themeOverride>
</file>

<file path=ppt/theme/themeOverride6.xml><?xml version="1.0" encoding="utf-8"?>
<a:themeOverride xmlns:a="http://schemas.openxmlformats.org/drawingml/2006/main">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themeOverride>
</file>

<file path=ppt/theme/themeOverride7.xml><?xml version="1.0" encoding="utf-8"?>
<a:themeOverride xmlns:a="http://schemas.openxmlformats.org/drawingml/2006/main">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themeOverride>
</file>

<file path=ppt/theme/themeOverride8.xml><?xml version="1.0" encoding="utf-8"?>
<a:themeOverride xmlns:a="http://schemas.openxmlformats.org/drawingml/2006/main">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themeOverride>
</file>

<file path=ppt/theme/themeOverride9.xml><?xml version="1.0" encoding="utf-8"?>
<a:themeOverride xmlns:a="http://schemas.openxmlformats.org/drawingml/2006/main">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themeOverride>
</file>

<file path=docProps/app.xml><?xml version="1.0" encoding="utf-8"?>
<Properties xmlns="http://schemas.openxmlformats.org/officeDocument/2006/extended-properties" xmlns:vt="http://schemas.openxmlformats.org/officeDocument/2006/docPropsVTypes">
  <Template/>
  <TotalTime>852</TotalTime>
  <Words>1680</Words>
  <Application>Microsoft Office PowerPoint</Application>
  <PresentationFormat>On-screen Show (4:3)</PresentationFormat>
  <Paragraphs>230</Paragraphs>
  <Slides>39</Slides>
  <Notes>0</Notes>
  <HiddenSlides>0</HiddenSlides>
  <MMClips>0</MMClips>
  <ScaleCrop>false</ScaleCrop>
  <HeadingPairs>
    <vt:vector size="4" baseType="variant">
      <vt:variant>
        <vt:lpstr>Theme</vt:lpstr>
      </vt:variant>
      <vt:variant>
        <vt:i4>2</vt:i4>
      </vt:variant>
      <vt:variant>
        <vt:lpstr>Slide Titles</vt:lpstr>
      </vt:variant>
      <vt:variant>
        <vt:i4>39</vt:i4>
      </vt:variant>
    </vt:vector>
  </HeadingPairs>
  <TitlesOfParts>
    <vt:vector size="41" baseType="lpstr">
      <vt:lpstr>Stream</vt:lpstr>
      <vt:lpstr>1_Stream</vt:lpstr>
      <vt:lpstr>PRINCIPLES OF CONDUCT:  AN UPDATE ON HAZING</vt:lpstr>
      <vt:lpstr>PowerPoint Presentation</vt:lpstr>
      <vt:lpstr>PowerPoint Presentation</vt:lpstr>
      <vt:lpstr>Hutchinson, Kansas</vt:lpstr>
      <vt:lpstr>Coventry, Ohio</vt:lpstr>
      <vt:lpstr>Kenmore, Washington </vt:lpstr>
      <vt:lpstr>Norwood, Colorado </vt:lpstr>
      <vt:lpstr>High School Hazing Incidents</vt:lpstr>
      <vt:lpstr>Florida</vt:lpstr>
      <vt:lpstr>Florida Legislature</vt:lpstr>
      <vt:lpstr>GAME PLAN</vt:lpstr>
      <vt:lpstr>MY PERSPECTIVE</vt:lpstr>
      <vt:lpstr>Adrian Heideman</vt:lpstr>
      <vt:lpstr>WHAT I LEARNED</vt:lpstr>
      <vt:lpstr>Policy Review Two Policies ***</vt:lpstr>
      <vt:lpstr>LCSB Policy 5516 Student Hazing</vt:lpstr>
      <vt:lpstr>LCSB Policy 5516 Student Hazing</vt:lpstr>
      <vt:lpstr>LCSB Policy 5516 Student Hazing</vt:lpstr>
      <vt:lpstr>LCSB Policy 5516 Student Hazing</vt:lpstr>
      <vt:lpstr>LCSB Policy 5516 Student Hazing</vt:lpstr>
      <vt:lpstr>LCSB Policy 5516 Student Hazing</vt:lpstr>
      <vt:lpstr>LCSB Policy 5516 Student Hazing</vt:lpstr>
      <vt:lpstr>LCSB Policy 5516 Student Hazing</vt:lpstr>
      <vt:lpstr>LCSB Policy 5516 Student Hazing</vt:lpstr>
      <vt:lpstr>LCSB Policy 5516 Student Hazing</vt:lpstr>
      <vt:lpstr>LCSB Policy 5516 Student Hazing</vt:lpstr>
      <vt:lpstr>LCSB Policy 5516 Student Hazing</vt:lpstr>
      <vt:lpstr>LCSB Policy 5516 Student Hazing</vt:lpstr>
      <vt:lpstr>State Board Rule 6B-1.006</vt:lpstr>
      <vt:lpstr>State Board Rule 6B-1.006</vt:lpstr>
      <vt:lpstr>PowerPoint Presentation</vt:lpstr>
      <vt:lpstr>ADVICE</vt:lpstr>
      <vt:lpstr>ANTI-HAZING ADVICE</vt:lpstr>
      <vt:lpstr>GENERAL ADVICE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CONDUCT</dc:title>
  <dc:creator>Nancy Estes</dc:creator>
  <cp:lastModifiedBy>Jeff Wahlen</cp:lastModifiedBy>
  <cp:revision>103</cp:revision>
  <cp:lastPrinted>2014-03-18T21:00:49Z</cp:lastPrinted>
  <dcterms:created xsi:type="dcterms:W3CDTF">2008-08-12T19:47:36Z</dcterms:created>
  <dcterms:modified xsi:type="dcterms:W3CDTF">2014-03-24T11:57:58Z</dcterms:modified>
</cp:coreProperties>
</file>